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9" r:id="rId11"/>
    <p:sldId id="265" r:id="rId12"/>
    <p:sldId id="270" r:id="rId13"/>
    <p:sldId id="285" r:id="rId14"/>
    <p:sldId id="266" r:id="rId15"/>
    <p:sldId id="267" r:id="rId16"/>
    <p:sldId id="268" r:id="rId17"/>
    <p:sldId id="272" r:id="rId18"/>
    <p:sldId id="271" r:id="rId19"/>
    <p:sldId id="273" r:id="rId20"/>
    <p:sldId id="274" r:id="rId21"/>
    <p:sldId id="275" r:id="rId22"/>
    <p:sldId id="276" r:id="rId23"/>
    <p:sldId id="277" r:id="rId24"/>
    <p:sldId id="278" r:id="rId25"/>
    <p:sldId id="279" r:id="rId26"/>
    <p:sldId id="283" r:id="rId27"/>
    <p:sldId id="280" r:id="rId28"/>
    <p:sldId id="281" r:id="rId29"/>
    <p:sldId id="282" r:id="rId30"/>
    <p:sldId id="28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63910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EFB79-B2E3-44CB-8341-A5857F1DA414}"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69549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153242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71396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36008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248950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3638583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3331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3758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34994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0005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6EFB79-B2E3-44CB-8341-A5857F1DA414}"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46761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EFB79-B2E3-44CB-8341-A5857F1DA414}" type="datetimeFigureOut">
              <a:rPr lang="en-GB" smtClean="0"/>
              <a:t>24/09/2021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229235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405555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348210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B6EFB79-B2E3-44CB-8341-A5857F1DA414}" type="datetimeFigureOut">
              <a:rPr lang="en-GB" smtClean="0"/>
              <a:t>24/09/2021</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527274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EFB79-B2E3-44CB-8341-A5857F1DA414}"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B97EB-4B38-40DD-8FDF-937649FF8238}" type="slidenum">
              <a:rPr lang="en-GB" smtClean="0"/>
              <a:t>‹#›</a:t>
            </a:fld>
            <a:endParaRPr lang="en-GB"/>
          </a:p>
        </p:txBody>
      </p:sp>
    </p:spTree>
    <p:extLst>
      <p:ext uri="{BB962C8B-B14F-4D97-AF65-F5344CB8AC3E}">
        <p14:creationId xmlns:p14="http://schemas.microsoft.com/office/powerpoint/2010/main" val="104878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B6EFB79-B2E3-44CB-8341-A5857F1DA414}" type="datetimeFigureOut">
              <a:rPr lang="en-GB" smtClean="0"/>
              <a:t>24/09/2021</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2B97EB-4B38-40DD-8FDF-937649FF8238}" type="slidenum">
              <a:rPr lang="en-GB" smtClean="0"/>
              <a:t>‹#›</a:t>
            </a:fld>
            <a:endParaRPr lang="en-GB"/>
          </a:p>
        </p:txBody>
      </p:sp>
    </p:spTree>
    <p:extLst>
      <p:ext uri="{BB962C8B-B14F-4D97-AF65-F5344CB8AC3E}">
        <p14:creationId xmlns:p14="http://schemas.microsoft.com/office/powerpoint/2010/main" val="6418444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99i5rb2Je_8" TargetMode="External"/><Relationship Id="rId2" Type="http://schemas.openxmlformats.org/officeDocument/2006/relationships/hyperlink" Target="https://www.youtube.com/watch?v=PzCZomuHVVQ" TargetMode="External"/><Relationship Id="rId1" Type="http://schemas.openxmlformats.org/officeDocument/2006/relationships/slideLayout" Target="../slideLayouts/slideLayout8.xml"/><Relationship Id="rId5" Type="http://schemas.openxmlformats.org/officeDocument/2006/relationships/hyperlink" Target="https://www.youtube.com/watch?v=lh7QxHhiHOM" TargetMode="External"/><Relationship Id="rId4" Type="http://schemas.openxmlformats.org/officeDocument/2006/relationships/hyperlink" Target="https://www.youtube.com/watch?v=IhRaW4kgKJ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8w3gJxkzp4o" TargetMode="External"/><Relationship Id="rId2" Type="http://schemas.openxmlformats.org/officeDocument/2006/relationships/hyperlink" Target="https://youtu.be/5ogmqLGVEjk"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youtu.be/2ZUoH6HXQiE"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q5y1SCKzB6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youtu.be/IAmgK1DB_F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hyperlink" Target="https://youtu.be/hiYSm5a4LQ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MqcrUyTTLZ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9aoTmp914f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youtu.be/h19X3Ywltb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youtu.be/AJdObhWXt5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s://youtu.be/ppQ00OOVBz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youtu.be/JvzXR9EEfgA"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youtu.be/mnDVSvBFbwE"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AFC0-55F2-4F9E-A1D8-2CD2F9D346AE}"/>
              </a:ext>
            </a:extLst>
          </p:cNvPr>
          <p:cNvSpPr>
            <a:spLocks noGrp="1"/>
          </p:cNvSpPr>
          <p:nvPr>
            <p:ph type="ctrTitle"/>
          </p:nvPr>
        </p:nvSpPr>
        <p:spPr/>
        <p:txBody>
          <a:bodyPr/>
          <a:lstStyle/>
          <a:p>
            <a:pPr algn="ctr"/>
            <a:r>
              <a:rPr lang="en-GB" dirty="0">
                <a:solidFill>
                  <a:srgbClr val="FF0000"/>
                </a:solidFill>
                <a:latin typeface="Bernard MT Condensed" panose="02050806060905020404" pitchFamily="18" charset="0"/>
              </a:rPr>
              <a:t>Indian Music</a:t>
            </a:r>
          </a:p>
        </p:txBody>
      </p:sp>
      <p:sp>
        <p:nvSpPr>
          <p:cNvPr id="3" name="Subtitle 2">
            <a:extLst>
              <a:ext uri="{FF2B5EF4-FFF2-40B4-BE49-F238E27FC236}">
                <a16:creationId xmlns:a16="http://schemas.microsoft.com/office/drawing/2014/main" id="{26C12848-EFFD-4D44-8E79-2B36A07A01AA}"/>
              </a:ext>
            </a:extLst>
          </p:cNvPr>
          <p:cNvSpPr>
            <a:spLocks noGrp="1"/>
          </p:cNvSpPr>
          <p:nvPr>
            <p:ph type="subTitle" idx="1"/>
          </p:nvPr>
        </p:nvSpPr>
        <p:spPr/>
        <p:txBody>
          <a:bodyPr/>
          <a:lstStyle/>
          <a:p>
            <a:pPr algn="ctr"/>
            <a:r>
              <a:rPr lang="en-GB" dirty="0"/>
              <a:t>Scheme of work for KS3</a:t>
            </a:r>
          </a:p>
        </p:txBody>
      </p:sp>
      <p:pic>
        <p:nvPicPr>
          <p:cNvPr id="5" name="Picture 4" descr="Map&#10;&#10;Description automatically generated">
            <a:extLst>
              <a:ext uri="{FF2B5EF4-FFF2-40B4-BE49-F238E27FC236}">
                <a16:creationId xmlns:a16="http://schemas.microsoft.com/office/drawing/2014/main" id="{C9B1B752-80A6-4FC6-BAF8-00E1A3578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534" y="0"/>
            <a:ext cx="4250499" cy="3468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Graphical user interface&#10;&#10;Description automatically generated with low confidence">
            <a:extLst>
              <a:ext uri="{FF2B5EF4-FFF2-40B4-BE49-F238E27FC236}">
                <a16:creationId xmlns:a16="http://schemas.microsoft.com/office/drawing/2014/main" id="{D8135D6C-0CB1-46D1-99F9-8E4E3895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827"/>
            <a:ext cx="3630175" cy="975362"/>
          </a:xfrm>
          <a:prstGeom prst="rect">
            <a:avLst/>
          </a:prstGeom>
        </p:spPr>
      </p:pic>
      <p:pic>
        <p:nvPicPr>
          <p:cNvPr id="9" name="Picture 8">
            <a:extLst>
              <a:ext uri="{FF2B5EF4-FFF2-40B4-BE49-F238E27FC236}">
                <a16:creationId xmlns:a16="http://schemas.microsoft.com/office/drawing/2014/main" id="{DE58DF71-0C80-49CE-8581-399A9DEFF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270" y="6346508"/>
            <a:ext cx="2209800" cy="285750"/>
          </a:xfrm>
          <a:prstGeom prst="rect">
            <a:avLst/>
          </a:prstGeom>
        </p:spPr>
      </p:pic>
    </p:spTree>
    <p:extLst>
      <p:ext uri="{BB962C8B-B14F-4D97-AF65-F5344CB8AC3E}">
        <p14:creationId xmlns:p14="http://schemas.microsoft.com/office/powerpoint/2010/main" val="1461064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9D65-7E19-493C-97D0-5CF0D57A9E1B}"/>
              </a:ext>
            </a:extLst>
          </p:cNvPr>
          <p:cNvSpPr>
            <a:spLocks noGrp="1"/>
          </p:cNvSpPr>
          <p:nvPr>
            <p:ph type="title"/>
          </p:nvPr>
        </p:nvSpPr>
        <p:spPr/>
        <p:txBody>
          <a:bodyPr/>
          <a:lstStyle/>
          <a:p>
            <a:pPr algn="ctr"/>
            <a:r>
              <a:rPr lang="en-GB" dirty="0"/>
              <a:t>The notes</a:t>
            </a:r>
          </a:p>
        </p:txBody>
      </p:sp>
      <p:sp>
        <p:nvSpPr>
          <p:cNvPr id="3" name="Content Placeholder 2">
            <a:extLst>
              <a:ext uri="{FF2B5EF4-FFF2-40B4-BE49-F238E27FC236}">
                <a16:creationId xmlns:a16="http://schemas.microsoft.com/office/drawing/2014/main" id="{B5B43686-0D8F-469B-83B8-AE6436595AA3}"/>
              </a:ext>
            </a:extLst>
          </p:cNvPr>
          <p:cNvSpPr>
            <a:spLocks noGrp="1"/>
          </p:cNvSpPr>
          <p:nvPr>
            <p:ph sz="half" idx="1"/>
          </p:nvPr>
        </p:nvSpPr>
        <p:spPr>
          <a:xfrm>
            <a:off x="1103312" y="1265129"/>
            <a:ext cx="4396339" cy="5298509"/>
          </a:xfrm>
        </p:spPr>
        <p:txBody>
          <a:bodyPr>
            <a:normAutofit lnSpcReduction="10000"/>
          </a:bodyPr>
          <a:lstStyle/>
          <a:p>
            <a:r>
              <a:rPr lang="en-GB" dirty="0"/>
              <a:t>Western tradition uses the note names C,D,E,F,G,A,B like the keyboard image to the right.</a:t>
            </a:r>
          </a:p>
          <a:p>
            <a:r>
              <a:rPr lang="en-GB" dirty="0"/>
              <a:t>In India we use different note names and although Sa can start on any note to make it easier to understand we are using C as a basis just like the previous slide</a:t>
            </a:r>
          </a:p>
          <a:p>
            <a:r>
              <a:rPr lang="en-GB" dirty="0"/>
              <a:t>Here are the note names</a:t>
            </a:r>
          </a:p>
          <a:p>
            <a:r>
              <a:rPr lang="en-GB" dirty="0"/>
              <a:t>Sa - C</a:t>
            </a:r>
          </a:p>
          <a:p>
            <a:r>
              <a:rPr lang="en-GB" dirty="0"/>
              <a:t>Re - D</a:t>
            </a:r>
          </a:p>
          <a:p>
            <a:r>
              <a:rPr lang="en-GB" dirty="0"/>
              <a:t>Ga - E</a:t>
            </a:r>
          </a:p>
          <a:p>
            <a:r>
              <a:rPr lang="en-GB" dirty="0"/>
              <a:t>Ma - F</a:t>
            </a:r>
          </a:p>
          <a:p>
            <a:r>
              <a:rPr lang="en-GB" dirty="0"/>
              <a:t>Pa - G</a:t>
            </a:r>
          </a:p>
          <a:p>
            <a:r>
              <a:rPr lang="en-GB" dirty="0" err="1"/>
              <a:t>Dha</a:t>
            </a:r>
            <a:r>
              <a:rPr lang="en-GB" dirty="0"/>
              <a:t> - A</a:t>
            </a:r>
          </a:p>
          <a:p>
            <a:r>
              <a:rPr lang="en-GB" dirty="0"/>
              <a:t>Ni - B</a:t>
            </a:r>
          </a:p>
        </p:txBody>
      </p:sp>
      <p:pic>
        <p:nvPicPr>
          <p:cNvPr id="6" name="Content Placeholder 5" descr="A picture containing text, music&#10;&#10;Description automatically generated">
            <a:extLst>
              <a:ext uri="{FF2B5EF4-FFF2-40B4-BE49-F238E27FC236}">
                <a16:creationId xmlns:a16="http://schemas.microsoft.com/office/drawing/2014/main" id="{9996124D-C7B6-4EFB-87B9-EB2E6921018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77348" y="1275270"/>
            <a:ext cx="4395788" cy="3296841"/>
          </a:xfrm>
        </p:spPr>
      </p:pic>
    </p:spTree>
    <p:extLst>
      <p:ext uri="{BB962C8B-B14F-4D97-AF65-F5344CB8AC3E}">
        <p14:creationId xmlns:p14="http://schemas.microsoft.com/office/powerpoint/2010/main" val="867255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F530-4DC0-429E-9CAF-E5472C0F895E}"/>
              </a:ext>
            </a:extLst>
          </p:cNvPr>
          <p:cNvSpPr>
            <a:spLocks noGrp="1"/>
          </p:cNvSpPr>
          <p:nvPr>
            <p:ph type="title"/>
          </p:nvPr>
        </p:nvSpPr>
        <p:spPr>
          <a:xfrm>
            <a:off x="1154954" y="651693"/>
            <a:ext cx="5092906" cy="651013"/>
          </a:xfrm>
        </p:spPr>
        <p:txBody>
          <a:bodyPr/>
          <a:lstStyle/>
          <a:p>
            <a:r>
              <a:rPr lang="en-GB" dirty="0"/>
              <a:t>Ukulele Tuning</a:t>
            </a:r>
          </a:p>
        </p:txBody>
      </p:sp>
      <p:pic>
        <p:nvPicPr>
          <p:cNvPr id="6" name="Picture Placeholder 5" descr="A brown guitar with a white background&#10;&#10;Description automatically generated with low confidence">
            <a:extLst>
              <a:ext uri="{FF2B5EF4-FFF2-40B4-BE49-F238E27FC236}">
                <a16:creationId xmlns:a16="http://schemas.microsoft.com/office/drawing/2014/main" id="{0B057EC2-72BE-4229-A5E6-D35C7F667CE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581" t="-72115" r="-6933" b="-72115"/>
          <a:stretch/>
        </p:blipFill>
        <p:spPr>
          <a:xfrm rot="16200000">
            <a:off x="5108928" y="152009"/>
            <a:ext cx="6502375" cy="6553981"/>
          </a:xfrm>
        </p:spPr>
      </p:pic>
      <p:sp>
        <p:nvSpPr>
          <p:cNvPr id="4" name="Text Placeholder 3">
            <a:extLst>
              <a:ext uri="{FF2B5EF4-FFF2-40B4-BE49-F238E27FC236}">
                <a16:creationId xmlns:a16="http://schemas.microsoft.com/office/drawing/2014/main" id="{470647C7-AE2E-4BB9-90B6-BDDCFD34F5F1}"/>
              </a:ext>
            </a:extLst>
          </p:cNvPr>
          <p:cNvSpPr>
            <a:spLocks noGrp="1"/>
          </p:cNvSpPr>
          <p:nvPr>
            <p:ph type="body" sz="half" idx="2"/>
          </p:nvPr>
        </p:nvSpPr>
        <p:spPr>
          <a:xfrm>
            <a:off x="1154954" y="1640909"/>
            <a:ext cx="5084979" cy="4565397"/>
          </a:xfrm>
        </p:spPr>
        <p:txBody>
          <a:bodyPr>
            <a:normAutofit/>
          </a:bodyPr>
          <a:lstStyle/>
          <a:p>
            <a:r>
              <a:rPr lang="en-GB" dirty="0"/>
              <a:t>If you are using a ukulele instead of a keyboard you will find C by playing the second string without placing any of your fingers on the fretboard. So the notes are –</a:t>
            </a:r>
          </a:p>
          <a:p>
            <a:r>
              <a:rPr lang="en-GB" dirty="0"/>
              <a:t>C/Sa = open 2</a:t>
            </a:r>
            <a:r>
              <a:rPr lang="en-GB" baseline="30000" dirty="0"/>
              <a:t>nd</a:t>
            </a:r>
            <a:r>
              <a:rPr lang="en-GB" dirty="0"/>
              <a:t> string</a:t>
            </a:r>
          </a:p>
          <a:p>
            <a:r>
              <a:rPr lang="en-GB" dirty="0"/>
              <a:t>D/Re = place finger on 2</a:t>
            </a:r>
            <a:r>
              <a:rPr lang="en-GB" baseline="30000" dirty="0"/>
              <a:t>nd</a:t>
            </a:r>
            <a:r>
              <a:rPr lang="en-GB" dirty="0"/>
              <a:t> fret on 2</a:t>
            </a:r>
            <a:r>
              <a:rPr lang="en-GB" baseline="30000" dirty="0"/>
              <a:t>nd</a:t>
            </a:r>
            <a:r>
              <a:rPr lang="en-GB" dirty="0"/>
              <a:t> string</a:t>
            </a:r>
          </a:p>
          <a:p>
            <a:r>
              <a:rPr lang="en-GB" dirty="0"/>
              <a:t>E/Ga = place finger on 4</a:t>
            </a:r>
            <a:r>
              <a:rPr lang="en-GB" baseline="30000" dirty="0"/>
              <a:t>th</a:t>
            </a:r>
            <a:r>
              <a:rPr lang="en-GB" dirty="0"/>
              <a:t> fret on 2</a:t>
            </a:r>
            <a:r>
              <a:rPr lang="en-GB" baseline="30000" dirty="0"/>
              <a:t>nd</a:t>
            </a:r>
            <a:r>
              <a:rPr lang="en-GB" dirty="0"/>
              <a:t> string</a:t>
            </a:r>
          </a:p>
          <a:p>
            <a:r>
              <a:rPr lang="en-GB" dirty="0"/>
              <a:t>F/Ma = place finger on 5</a:t>
            </a:r>
            <a:r>
              <a:rPr lang="en-GB" baseline="30000" dirty="0"/>
              <a:t>th</a:t>
            </a:r>
            <a:r>
              <a:rPr lang="en-GB" dirty="0"/>
              <a:t> fret on 2</a:t>
            </a:r>
            <a:r>
              <a:rPr lang="en-GB" baseline="30000" dirty="0"/>
              <a:t>nd</a:t>
            </a:r>
            <a:r>
              <a:rPr lang="en-GB" dirty="0"/>
              <a:t> string</a:t>
            </a:r>
          </a:p>
          <a:p>
            <a:r>
              <a:rPr lang="en-GB" dirty="0"/>
              <a:t>G/Pa = place finger on 7</a:t>
            </a:r>
            <a:r>
              <a:rPr lang="en-GB" baseline="30000" dirty="0"/>
              <a:t>th</a:t>
            </a:r>
            <a:r>
              <a:rPr lang="en-GB" dirty="0"/>
              <a:t> fret on 2</a:t>
            </a:r>
            <a:r>
              <a:rPr lang="en-GB" baseline="30000" dirty="0"/>
              <a:t>nd</a:t>
            </a:r>
            <a:r>
              <a:rPr lang="en-GB" dirty="0"/>
              <a:t> string</a:t>
            </a:r>
          </a:p>
          <a:p>
            <a:r>
              <a:rPr lang="en-GB" dirty="0"/>
              <a:t>A/</a:t>
            </a:r>
            <a:r>
              <a:rPr lang="en-GB" dirty="0" err="1"/>
              <a:t>Dha</a:t>
            </a:r>
            <a:r>
              <a:rPr lang="en-GB" dirty="0"/>
              <a:t> = place finger on 9</a:t>
            </a:r>
            <a:r>
              <a:rPr lang="en-GB" baseline="30000" dirty="0"/>
              <a:t>th</a:t>
            </a:r>
            <a:r>
              <a:rPr lang="en-GB" dirty="0"/>
              <a:t> fret on 2</a:t>
            </a:r>
            <a:r>
              <a:rPr lang="en-GB" baseline="30000" dirty="0"/>
              <a:t>nd</a:t>
            </a:r>
            <a:r>
              <a:rPr lang="en-GB" dirty="0"/>
              <a:t> string</a:t>
            </a:r>
          </a:p>
          <a:p>
            <a:r>
              <a:rPr lang="en-GB" dirty="0"/>
              <a:t>B/Ni = place finger on 11</a:t>
            </a:r>
            <a:r>
              <a:rPr lang="en-GB" baseline="30000" dirty="0"/>
              <a:t>th</a:t>
            </a:r>
            <a:r>
              <a:rPr lang="en-GB" dirty="0"/>
              <a:t> fret on 2</a:t>
            </a:r>
            <a:r>
              <a:rPr lang="en-GB" baseline="30000" dirty="0"/>
              <a:t>nd</a:t>
            </a:r>
            <a:r>
              <a:rPr lang="en-GB" dirty="0"/>
              <a:t> string</a:t>
            </a:r>
          </a:p>
          <a:p>
            <a:r>
              <a:rPr lang="en-GB" dirty="0"/>
              <a:t>C/Sa = place finger on the top fret on 2</a:t>
            </a:r>
            <a:r>
              <a:rPr lang="en-GB" baseline="30000" dirty="0"/>
              <a:t>nd</a:t>
            </a:r>
            <a:r>
              <a:rPr lang="en-GB" dirty="0"/>
              <a:t> string</a:t>
            </a:r>
          </a:p>
          <a:p>
            <a:r>
              <a:rPr lang="en-GB" dirty="0"/>
              <a:t>We are only using the 2</a:t>
            </a:r>
            <a:r>
              <a:rPr lang="en-GB" baseline="30000" dirty="0"/>
              <a:t>nd</a:t>
            </a:r>
            <a:r>
              <a:rPr lang="en-GB" dirty="0"/>
              <a:t> string because a lot of Indian instruments only use one string to focus on the melody and gives the ability to glide between the notes easier.</a:t>
            </a:r>
          </a:p>
          <a:p>
            <a:endParaRPr lang="en-GB" dirty="0"/>
          </a:p>
          <a:p>
            <a:endParaRPr lang="en-GB" dirty="0"/>
          </a:p>
        </p:txBody>
      </p:sp>
    </p:spTree>
    <p:extLst>
      <p:ext uri="{BB962C8B-B14F-4D97-AF65-F5344CB8AC3E}">
        <p14:creationId xmlns:p14="http://schemas.microsoft.com/office/powerpoint/2010/main" val="218695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D075-2B9A-418B-8DC3-A8A3827FEBB7}"/>
              </a:ext>
            </a:extLst>
          </p:cNvPr>
          <p:cNvSpPr>
            <a:spLocks noGrp="1"/>
          </p:cNvSpPr>
          <p:nvPr>
            <p:ph type="title"/>
          </p:nvPr>
        </p:nvSpPr>
        <p:spPr/>
        <p:txBody>
          <a:bodyPr/>
          <a:lstStyle/>
          <a:p>
            <a:pPr algn="ctr"/>
            <a:r>
              <a:rPr lang="en-GB" dirty="0"/>
              <a:t>The extra notes</a:t>
            </a:r>
          </a:p>
        </p:txBody>
      </p:sp>
      <p:sp>
        <p:nvSpPr>
          <p:cNvPr id="3" name="Content Placeholder 2">
            <a:extLst>
              <a:ext uri="{FF2B5EF4-FFF2-40B4-BE49-F238E27FC236}">
                <a16:creationId xmlns:a16="http://schemas.microsoft.com/office/drawing/2014/main" id="{58726BAF-F124-4F8E-8567-7B9BEA556F70}"/>
              </a:ext>
            </a:extLst>
          </p:cNvPr>
          <p:cNvSpPr>
            <a:spLocks noGrp="1"/>
          </p:cNvSpPr>
          <p:nvPr>
            <p:ph sz="half" idx="1"/>
          </p:nvPr>
        </p:nvSpPr>
        <p:spPr>
          <a:xfrm>
            <a:off x="1103312" y="1152395"/>
            <a:ext cx="4396339" cy="5705605"/>
          </a:xfrm>
        </p:spPr>
        <p:txBody>
          <a:bodyPr>
            <a:normAutofit fontScale="85000" lnSpcReduction="10000"/>
          </a:bodyPr>
          <a:lstStyle/>
          <a:p>
            <a:r>
              <a:rPr lang="en-GB" dirty="0"/>
              <a:t>We now know all the note names for the white notes but as you can see they are black notes as well. If we add all the black and white notes together from C to C we have 12 notes and so here are the full names. On your ukulele you would play all the frets in an upward order.</a:t>
            </a:r>
          </a:p>
          <a:p>
            <a:r>
              <a:rPr lang="en-GB" dirty="0"/>
              <a:t>Sa - C</a:t>
            </a:r>
          </a:p>
          <a:p>
            <a:r>
              <a:rPr lang="en-GB" u="sng" dirty="0"/>
              <a:t>Re</a:t>
            </a:r>
            <a:r>
              <a:rPr lang="en-GB" dirty="0"/>
              <a:t> – D flat</a:t>
            </a:r>
            <a:endParaRPr lang="en-GB" u="sng" dirty="0"/>
          </a:p>
          <a:p>
            <a:r>
              <a:rPr lang="en-GB" dirty="0"/>
              <a:t>Re - D</a:t>
            </a:r>
          </a:p>
          <a:p>
            <a:r>
              <a:rPr lang="en-GB" u="sng" dirty="0"/>
              <a:t>Ga</a:t>
            </a:r>
            <a:r>
              <a:rPr lang="en-GB" dirty="0"/>
              <a:t> – E flat</a:t>
            </a:r>
            <a:endParaRPr lang="en-GB" u="sng" dirty="0"/>
          </a:p>
          <a:p>
            <a:r>
              <a:rPr lang="en-GB" dirty="0"/>
              <a:t>Ga - E</a:t>
            </a:r>
          </a:p>
          <a:p>
            <a:r>
              <a:rPr lang="en-GB" dirty="0"/>
              <a:t>Ma - F</a:t>
            </a:r>
          </a:p>
          <a:p>
            <a:r>
              <a:rPr lang="en-GB" dirty="0"/>
              <a:t>Ma – F sharp</a:t>
            </a:r>
          </a:p>
          <a:p>
            <a:r>
              <a:rPr lang="en-GB" dirty="0"/>
              <a:t>Pa - G</a:t>
            </a:r>
          </a:p>
          <a:p>
            <a:r>
              <a:rPr lang="en-GB" u="sng" dirty="0" err="1"/>
              <a:t>Dha</a:t>
            </a:r>
            <a:r>
              <a:rPr lang="en-GB" dirty="0"/>
              <a:t> – A flat</a:t>
            </a:r>
            <a:endParaRPr lang="en-GB" u="sng" dirty="0"/>
          </a:p>
          <a:p>
            <a:r>
              <a:rPr lang="en-GB" dirty="0" err="1"/>
              <a:t>Dha</a:t>
            </a:r>
            <a:r>
              <a:rPr lang="en-GB" dirty="0"/>
              <a:t> - A</a:t>
            </a:r>
          </a:p>
          <a:p>
            <a:r>
              <a:rPr lang="en-GB" u="sng" dirty="0"/>
              <a:t>Ni</a:t>
            </a:r>
            <a:r>
              <a:rPr lang="en-GB" dirty="0"/>
              <a:t> – B flat</a:t>
            </a:r>
            <a:endParaRPr lang="en-GB" u="sng" dirty="0"/>
          </a:p>
          <a:p>
            <a:r>
              <a:rPr lang="en-GB" dirty="0"/>
              <a:t>Ni - B</a:t>
            </a:r>
          </a:p>
        </p:txBody>
      </p:sp>
      <p:pic>
        <p:nvPicPr>
          <p:cNvPr id="6" name="Content Placeholder 5" descr="A picture containing text, music&#10;&#10;Description automatically generated">
            <a:extLst>
              <a:ext uri="{FF2B5EF4-FFF2-40B4-BE49-F238E27FC236}">
                <a16:creationId xmlns:a16="http://schemas.microsoft.com/office/drawing/2014/main" id="{8247FDC7-DA40-4E4F-8F15-22E6AEAA90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4675" y="2507655"/>
            <a:ext cx="4395788" cy="3296841"/>
          </a:xfrm>
        </p:spPr>
      </p:pic>
      <p:cxnSp>
        <p:nvCxnSpPr>
          <p:cNvPr id="8" name="Straight Connector 7">
            <a:extLst>
              <a:ext uri="{FF2B5EF4-FFF2-40B4-BE49-F238E27FC236}">
                <a16:creationId xmlns:a16="http://schemas.microsoft.com/office/drawing/2014/main" id="{61AF47CD-4022-4B09-B28F-588779BB1574}"/>
              </a:ext>
            </a:extLst>
          </p:cNvPr>
          <p:cNvCxnSpPr>
            <a:cxnSpLocks/>
          </p:cNvCxnSpPr>
          <p:nvPr/>
        </p:nvCxnSpPr>
        <p:spPr>
          <a:xfrm>
            <a:off x="1707357" y="4464423"/>
            <a:ext cx="0" cy="9238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005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983A-6BB0-4EDC-8466-9EE0B9DF467D}"/>
              </a:ext>
            </a:extLst>
          </p:cNvPr>
          <p:cNvSpPr>
            <a:spLocks noGrp="1"/>
          </p:cNvSpPr>
          <p:nvPr>
            <p:ph type="title"/>
          </p:nvPr>
        </p:nvSpPr>
        <p:spPr/>
        <p:txBody>
          <a:bodyPr/>
          <a:lstStyle/>
          <a:p>
            <a:pPr algn="ctr"/>
            <a:r>
              <a:rPr lang="en-GB" dirty="0"/>
              <a:t>How ragas are created</a:t>
            </a:r>
          </a:p>
        </p:txBody>
      </p:sp>
      <p:sp>
        <p:nvSpPr>
          <p:cNvPr id="3" name="Content Placeholder 2">
            <a:extLst>
              <a:ext uri="{FF2B5EF4-FFF2-40B4-BE49-F238E27FC236}">
                <a16:creationId xmlns:a16="http://schemas.microsoft.com/office/drawing/2014/main" id="{696492DD-1DD1-4D01-BE88-2B02E2076866}"/>
              </a:ext>
            </a:extLst>
          </p:cNvPr>
          <p:cNvSpPr>
            <a:spLocks noGrp="1"/>
          </p:cNvSpPr>
          <p:nvPr>
            <p:ph idx="1"/>
          </p:nvPr>
        </p:nvSpPr>
        <p:spPr/>
        <p:txBody>
          <a:bodyPr/>
          <a:lstStyle/>
          <a:p>
            <a:r>
              <a:rPr lang="en-GB" dirty="0"/>
              <a:t>Using these note names we can combine them to create a raga.</a:t>
            </a:r>
          </a:p>
          <a:p>
            <a:r>
              <a:rPr lang="en-GB" dirty="0"/>
              <a:t>The rules are that it must contain Sa (C) and you can not have </a:t>
            </a:r>
            <a:r>
              <a:rPr lang="en-GB" u="sng" dirty="0"/>
              <a:t>Re</a:t>
            </a:r>
            <a:r>
              <a:rPr lang="en-GB" dirty="0"/>
              <a:t> (D flat) &amp; Re (D) together in a raga and you can not have </a:t>
            </a:r>
            <a:r>
              <a:rPr lang="en-GB" u="sng" dirty="0" err="1"/>
              <a:t>Dha</a:t>
            </a:r>
            <a:r>
              <a:rPr lang="en-GB" dirty="0"/>
              <a:t> (A flat) &amp; </a:t>
            </a:r>
            <a:r>
              <a:rPr lang="en-GB" dirty="0" err="1"/>
              <a:t>Dha</a:t>
            </a:r>
            <a:r>
              <a:rPr lang="en-GB" dirty="0"/>
              <a:t> (A) together in a raga.</a:t>
            </a:r>
          </a:p>
          <a:p>
            <a:r>
              <a:rPr lang="en-GB" dirty="0"/>
              <a:t>Here are a few examples of traditional ragas that have the same notes on the way up and down.</a:t>
            </a:r>
          </a:p>
          <a:p>
            <a:r>
              <a:rPr lang="en-GB" dirty="0" err="1"/>
              <a:t>Bhairavi</a:t>
            </a:r>
            <a:r>
              <a:rPr lang="en-GB" dirty="0"/>
              <a:t> – Sa </a:t>
            </a:r>
            <a:r>
              <a:rPr lang="en-GB" u="sng" dirty="0"/>
              <a:t>Re</a:t>
            </a:r>
            <a:r>
              <a:rPr lang="en-GB" dirty="0"/>
              <a:t> </a:t>
            </a:r>
            <a:r>
              <a:rPr lang="en-GB" u="sng" dirty="0"/>
              <a:t>Ga</a:t>
            </a:r>
            <a:r>
              <a:rPr lang="en-GB" dirty="0"/>
              <a:t> Ma Pa </a:t>
            </a:r>
            <a:r>
              <a:rPr lang="en-GB" u="sng" dirty="0" err="1"/>
              <a:t>Dha</a:t>
            </a:r>
            <a:r>
              <a:rPr lang="en-GB" dirty="0"/>
              <a:t> </a:t>
            </a:r>
            <a:r>
              <a:rPr lang="en-GB" u="sng" dirty="0"/>
              <a:t>Ni</a:t>
            </a:r>
            <a:r>
              <a:rPr lang="en-GB" dirty="0"/>
              <a:t> Sa</a:t>
            </a:r>
          </a:p>
          <a:p>
            <a:r>
              <a:rPr lang="en-GB" dirty="0" err="1"/>
              <a:t>Kafi</a:t>
            </a:r>
            <a:r>
              <a:rPr lang="en-GB" dirty="0"/>
              <a:t> – Sa Re </a:t>
            </a:r>
            <a:r>
              <a:rPr lang="en-GB" u="sng" dirty="0"/>
              <a:t>Ga</a:t>
            </a:r>
            <a:r>
              <a:rPr lang="en-GB" dirty="0"/>
              <a:t> Ma Pa </a:t>
            </a:r>
            <a:r>
              <a:rPr lang="en-GB" dirty="0" err="1"/>
              <a:t>Dha</a:t>
            </a:r>
            <a:r>
              <a:rPr lang="en-GB" dirty="0"/>
              <a:t> </a:t>
            </a:r>
            <a:r>
              <a:rPr lang="en-GB" u="sng" dirty="0"/>
              <a:t>Ni</a:t>
            </a:r>
            <a:r>
              <a:rPr lang="en-GB" dirty="0"/>
              <a:t> Sa</a:t>
            </a:r>
          </a:p>
          <a:p>
            <a:r>
              <a:rPr lang="en-GB" dirty="0"/>
              <a:t>Charukesi – Sa Re Ga Ma Pa </a:t>
            </a:r>
            <a:r>
              <a:rPr lang="en-GB" u="sng" dirty="0" err="1"/>
              <a:t>Dha</a:t>
            </a:r>
            <a:r>
              <a:rPr lang="en-GB" dirty="0"/>
              <a:t> </a:t>
            </a:r>
            <a:r>
              <a:rPr lang="en-GB" u="sng" dirty="0"/>
              <a:t>Ni</a:t>
            </a:r>
            <a:r>
              <a:rPr lang="en-GB" dirty="0"/>
              <a:t> Sa</a:t>
            </a:r>
          </a:p>
          <a:p>
            <a:r>
              <a:rPr lang="en-GB" dirty="0" err="1"/>
              <a:t>Bhairav</a:t>
            </a:r>
            <a:r>
              <a:rPr lang="en-GB" dirty="0"/>
              <a:t> – Sa </a:t>
            </a:r>
            <a:r>
              <a:rPr lang="en-GB" u="sng" dirty="0"/>
              <a:t>Re</a:t>
            </a:r>
            <a:r>
              <a:rPr lang="en-GB" dirty="0"/>
              <a:t> Ga Ma Pa </a:t>
            </a:r>
            <a:r>
              <a:rPr lang="en-GB" u="sng" dirty="0" err="1"/>
              <a:t>Dha</a:t>
            </a:r>
            <a:r>
              <a:rPr lang="en-GB" dirty="0"/>
              <a:t> Ni Sa</a:t>
            </a:r>
          </a:p>
        </p:txBody>
      </p:sp>
    </p:spTree>
    <p:extLst>
      <p:ext uri="{BB962C8B-B14F-4D97-AF65-F5344CB8AC3E}">
        <p14:creationId xmlns:p14="http://schemas.microsoft.com/office/powerpoint/2010/main" val="20879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04D8-7017-4834-A26D-5E591CA95308}"/>
              </a:ext>
            </a:extLst>
          </p:cNvPr>
          <p:cNvSpPr>
            <a:spLocks noGrp="1"/>
          </p:cNvSpPr>
          <p:nvPr>
            <p:ph type="title"/>
          </p:nvPr>
        </p:nvSpPr>
        <p:spPr/>
        <p:txBody>
          <a:bodyPr/>
          <a:lstStyle/>
          <a:p>
            <a:r>
              <a:rPr lang="en-GB" dirty="0"/>
              <a:t>More Details on Raga</a:t>
            </a:r>
            <a:br>
              <a:rPr lang="en-GB" dirty="0"/>
            </a:br>
            <a:br>
              <a:rPr lang="en-GB" dirty="0"/>
            </a:br>
            <a:br>
              <a:rPr lang="en-GB" dirty="0"/>
            </a:br>
            <a:endParaRPr lang="en-GB" dirty="0"/>
          </a:p>
        </p:txBody>
      </p:sp>
      <p:sp>
        <p:nvSpPr>
          <p:cNvPr id="3" name="Content Placeholder 2">
            <a:extLst>
              <a:ext uri="{FF2B5EF4-FFF2-40B4-BE49-F238E27FC236}">
                <a16:creationId xmlns:a16="http://schemas.microsoft.com/office/drawing/2014/main" id="{A40028F3-683D-4AF4-8213-3005AA985779}"/>
              </a:ext>
            </a:extLst>
          </p:cNvPr>
          <p:cNvSpPr>
            <a:spLocks noGrp="1"/>
          </p:cNvSpPr>
          <p:nvPr>
            <p:ph idx="1"/>
          </p:nvPr>
        </p:nvSpPr>
        <p:spPr/>
        <p:txBody>
          <a:bodyPr/>
          <a:lstStyle/>
          <a:p>
            <a:r>
              <a:rPr lang="en-GB" dirty="0"/>
              <a:t>There is a bit more to a raga than it just being a scale. It is mostly improvised and we explore the notes to create the mood that is need.</a:t>
            </a:r>
          </a:p>
          <a:p>
            <a:r>
              <a:rPr lang="en-GB" dirty="0"/>
              <a:t>Every raga has an important, and second important note and playing more of these notes can change the mood of the improvisation</a:t>
            </a:r>
          </a:p>
          <a:p>
            <a:r>
              <a:rPr lang="en-GB" dirty="0"/>
              <a:t>Some ragas can use certain notes on the way up and different ones or omit ones on the way down.</a:t>
            </a:r>
          </a:p>
          <a:p>
            <a:r>
              <a:rPr lang="en-GB" dirty="0"/>
              <a:t>Every raga should be performed at a specific time of day</a:t>
            </a:r>
          </a:p>
        </p:txBody>
      </p:sp>
      <p:sp>
        <p:nvSpPr>
          <p:cNvPr id="4" name="Text Placeholder 3">
            <a:extLst>
              <a:ext uri="{FF2B5EF4-FFF2-40B4-BE49-F238E27FC236}">
                <a16:creationId xmlns:a16="http://schemas.microsoft.com/office/drawing/2014/main" id="{4AA0B7FF-F501-434C-8FDC-C472D476A827}"/>
              </a:ext>
            </a:extLst>
          </p:cNvPr>
          <p:cNvSpPr>
            <a:spLocks noGrp="1"/>
          </p:cNvSpPr>
          <p:nvPr>
            <p:ph type="body" sz="half" idx="2"/>
          </p:nvPr>
        </p:nvSpPr>
        <p:spPr/>
        <p:txBody>
          <a:bodyPr/>
          <a:lstStyle/>
          <a:p>
            <a:r>
              <a:rPr lang="en-GB" dirty="0" err="1"/>
              <a:t>Vadi</a:t>
            </a:r>
            <a:r>
              <a:rPr lang="en-GB" dirty="0"/>
              <a:t> = Most important note</a:t>
            </a:r>
          </a:p>
          <a:p>
            <a:r>
              <a:rPr lang="en-GB" dirty="0" err="1"/>
              <a:t>Samvadi</a:t>
            </a:r>
            <a:r>
              <a:rPr lang="en-GB" dirty="0"/>
              <a:t> = Second most important note</a:t>
            </a:r>
          </a:p>
          <a:p>
            <a:r>
              <a:rPr lang="en-GB" dirty="0"/>
              <a:t>Rasa = mood</a:t>
            </a:r>
          </a:p>
          <a:p>
            <a:r>
              <a:rPr lang="en-GB" dirty="0"/>
              <a:t>There are ragas for all times of the day – Morning, midday, afternoon, late afternoon, dust, evening, late evening, midnight, early morning</a:t>
            </a:r>
          </a:p>
          <a:p>
            <a:r>
              <a:rPr lang="en-GB" dirty="0"/>
              <a:t>The rasa of a raga is closely linked to the time of day it is performed </a:t>
            </a:r>
          </a:p>
        </p:txBody>
      </p:sp>
    </p:spTree>
    <p:extLst>
      <p:ext uri="{BB962C8B-B14F-4D97-AF65-F5344CB8AC3E}">
        <p14:creationId xmlns:p14="http://schemas.microsoft.com/office/powerpoint/2010/main" val="108425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C291-6439-470F-8A7A-4CE0469F7AEE}"/>
              </a:ext>
            </a:extLst>
          </p:cNvPr>
          <p:cNvSpPr>
            <a:spLocks noGrp="1"/>
          </p:cNvSpPr>
          <p:nvPr>
            <p:ph type="title"/>
          </p:nvPr>
        </p:nvSpPr>
        <p:spPr/>
        <p:txBody>
          <a:bodyPr/>
          <a:lstStyle/>
          <a:p>
            <a:r>
              <a:rPr lang="en-GB" dirty="0"/>
              <a:t>More details on raga</a:t>
            </a:r>
            <a:br>
              <a:rPr lang="en-GB" dirty="0"/>
            </a:br>
            <a:br>
              <a:rPr lang="en-GB" dirty="0"/>
            </a:br>
            <a:br>
              <a:rPr lang="en-GB" dirty="0"/>
            </a:br>
            <a:endParaRPr lang="en-GB" dirty="0"/>
          </a:p>
        </p:txBody>
      </p:sp>
      <p:sp>
        <p:nvSpPr>
          <p:cNvPr id="3" name="Content Placeholder 2">
            <a:extLst>
              <a:ext uri="{FF2B5EF4-FFF2-40B4-BE49-F238E27FC236}">
                <a16:creationId xmlns:a16="http://schemas.microsoft.com/office/drawing/2014/main" id="{19D78824-3E22-4842-A862-7060F6960E9E}"/>
              </a:ext>
            </a:extLst>
          </p:cNvPr>
          <p:cNvSpPr>
            <a:spLocks noGrp="1"/>
          </p:cNvSpPr>
          <p:nvPr>
            <p:ph idx="1"/>
          </p:nvPr>
        </p:nvSpPr>
        <p:spPr/>
        <p:txBody>
          <a:bodyPr>
            <a:normAutofit fontScale="92500" lnSpcReduction="20000"/>
          </a:bodyPr>
          <a:lstStyle/>
          <a:p>
            <a:r>
              <a:rPr lang="en-GB" dirty="0"/>
              <a:t>Most Indian instruments have the ability to slide between notes. In western tradition this is called glissando, in India they call it </a:t>
            </a:r>
            <a:r>
              <a:rPr lang="en-GB" dirty="0" err="1"/>
              <a:t>meend</a:t>
            </a:r>
            <a:r>
              <a:rPr lang="en-GB" dirty="0"/>
              <a:t>.</a:t>
            </a:r>
          </a:p>
          <a:p>
            <a:r>
              <a:rPr lang="en-GB" dirty="0"/>
              <a:t>Have a listen to the clips to the left – one is vocals then the others are different instruments described earlier and they all try to imitate Indian vocals.</a:t>
            </a:r>
          </a:p>
          <a:p>
            <a:r>
              <a:rPr lang="en-GB" dirty="0"/>
              <a:t>One thing to remember when listening is that all the music in the videos are mostly improvised.</a:t>
            </a:r>
          </a:p>
          <a:p>
            <a:r>
              <a:rPr lang="en-GB" dirty="0"/>
              <a:t>Which mood do you think each video is trying to portray?</a:t>
            </a:r>
          </a:p>
          <a:p>
            <a:r>
              <a:rPr lang="en-GB" dirty="0"/>
              <a:t>A raga performance can last over an hour, so that’s improvising on the same notes for that amount of time!</a:t>
            </a:r>
          </a:p>
        </p:txBody>
      </p:sp>
      <p:sp>
        <p:nvSpPr>
          <p:cNvPr id="4" name="Text Placeholder 3">
            <a:extLst>
              <a:ext uri="{FF2B5EF4-FFF2-40B4-BE49-F238E27FC236}">
                <a16:creationId xmlns:a16="http://schemas.microsoft.com/office/drawing/2014/main" id="{B5128C2E-412F-4630-8975-84A08E592E17}"/>
              </a:ext>
            </a:extLst>
          </p:cNvPr>
          <p:cNvSpPr>
            <a:spLocks noGrp="1"/>
          </p:cNvSpPr>
          <p:nvPr>
            <p:ph type="body" sz="half" idx="2"/>
          </p:nvPr>
        </p:nvSpPr>
        <p:spPr>
          <a:xfrm>
            <a:off x="1154953" y="1941534"/>
            <a:ext cx="3401063" cy="4083345"/>
          </a:xfrm>
        </p:spPr>
        <p:txBody>
          <a:bodyPr/>
          <a:lstStyle/>
          <a:p>
            <a:r>
              <a:rPr lang="en-GB" dirty="0">
                <a:hlinkClick r:id="rId2"/>
              </a:rPr>
              <a:t>https://www.youtube.com/watch?v=PzCZomuHVVQ</a:t>
            </a:r>
            <a:endParaRPr lang="en-GB" dirty="0"/>
          </a:p>
          <a:p>
            <a:r>
              <a:rPr lang="en-GB" dirty="0"/>
              <a:t>Afternoon - vocals</a:t>
            </a:r>
          </a:p>
          <a:p>
            <a:r>
              <a:rPr lang="en-GB" dirty="0">
                <a:hlinkClick r:id="rId3"/>
              </a:rPr>
              <a:t>https://www.youtube.com/watch?v=99i5rb2Je_8</a:t>
            </a:r>
            <a:endParaRPr lang="en-GB" dirty="0"/>
          </a:p>
          <a:p>
            <a:r>
              <a:rPr lang="en-GB" dirty="0"/>
              <a:t>Late evening - sitar</a:t>
            </a:r>
          </a:p>
          <a:p>
            <a:r>
              <a:rPr lang="en-GB" dirty="0">
                <a:hlinkClick r:id="rId4"/>
              </a:rPr>
              <a:t>https://www.youtube.com/watch?v=IhRaW4kgKJw</a:t>
            </a:r>
            <a:endParaRPr lang="en-GB" dirty="0"/>
          </a:p>
          <a:p>
            <a:r>
              <a:rPr lang="en-GB" dirty="0"/>
              <a:t>Morning – sarangi</a:t>
            </a:r>
          </a:p>
          <a:p>
            <a:r>
              <a:rPr lang="en-GB" dirty="0">
                <a:hlinkClick r:id="rId5"/>
              </a:rPr>
              <a:t>https://www.youtube.com/watch?v=lh7QxHhiHOM</a:t>
            </a:r>
            <a:endParaRPr lang="en-GB" dirty="0"/>
          </a:p>
          <a:p>
            <a:r>
              <a:rPr lang="en-GB" dirty="0"/>
              <a:t>Late night - sarod</a:t>
            </a:r>
          </a:p>
          <a:p>
            <a:endParaRPr lang="en-GB" dirty="0"/>
          </a:p>
        </p:txBody>
      </p:sp>
    </p:spTree>
    <p:extLst>
      <p:ext uri="{BB962C8B-B14F-4D97-AF65-F5344CB8AC3E}">
        <p14:creationId xmlns:p14="http://schemas.microsoft.com/office/powerpoint/2010/main" val="2200082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D57B-3DE1-4F3C-B98E-85ED3846FA84}"/>
              </a:ext>
            </a:extLst>
          </p:cNvPr>
          <p:cNvSpPr>
            <a:spLocks noGrp="1"/>
          </p:cNvSpPr>
          <p:nvPr>
            <p:ph type="title"/>
          </p:nvPr>
        </p:nvSpPr>
        <p:spPr/>
        <p:txBody>
          <a:bodyPr/>
          <a:lstStyle/>
          <a:p>
            <a:pPr algn="ctr"/>
            <a:r>
              <a:rPr lang="en-GB" dirty="0"/>
              <a:t>Structure</a:t>
            </a:r>
          </a:p>
        </p:txBody>
      </p:sp>
      <p:sp>
        <p:nvSpPr>
          <p:cNvPr id="3" name="Content Placeholder 2">
            <a:extLst>
              <a:ext uri="{FF2B5EF4-FFF2-40B4-BE49-F238E27FC236}">
                <a16:creationId xmlns:a16="http://schemas.microsoft.com/office/drawing/2014/main" id="{9C764E22-475F-4A56-B1BC-FF85FD5F81BB}"/>
              </a:ext>
            </a:extLst>
          </p:cNvPr>
          <p:cNvSpPr>
            <a:spLocks noGrp="1"/>
          </p:cNvSpPr>
          <p:nvPr>
            <p:ph idx="1"/>
          </p:nvPr>
        </p:nvSpPr>
        <p:spPr/>
        <p:txBody>
          <a:bodyPr/>
          <a:lstStyle/>
          <a:p>
            <a:r>
              <a:rPr lang="en-GB" dirty="0"/>
              <a:t>Although North Indian classical music is mainly improvised there are set sections within the Raga performance</a:t>
            </a:r>
          </a:p>
          <a:p>
            <a:r>
              <a:rPr lang="en-GB" dirty="0" err="1"/>
              <a:t>Alap</a:t>
            </a:r>
            <a:r>
              <a:rPr lang="en-GB" dirty="0"/>
              <a:t> – opening section with no sense of rhythm, it is the section where the performer can explore the notes of the raga</a:t>
            </a:r>
          </a:p>
          <a:p>
            <a:r>
              <a:rPr lang="en-GB" dirty="0" err="1"/>
              <a:t>Jor</a:t>
            </a:r>
            <a:r>
              <a:rPr lang="en-GB" dirty="0"/>
              <a:t> – introduction of a pulse with increasing speed and intensity</a:t>
            </a:r>
          </a:p>
          <a:p>
            <a:r>
              <a:rPr lang="en-GB" dirty="0" err="1"/>
              <a:t>Jhalla</a:t>
            </a:r>
            <a:r>
              <a:rPr lang="en-GB" dirty="0"/>
              <a:t> – Repetitive rhythmical pattern at a fast tempo</a:t>
            </a:r>
          </a:p>
          <a:p>
            <a:r>
              <a:rPr lang="en-GB" dirty="0"/>
              <a:t>Gat or </a:t>
            </a:r>
            <a:r>
              <a:rPr lang="en-GB" dirty="0" err="1"/>
              <a:t>bandish</a:t>
            </a:r>
            <a:r>
              <a:rPr lang="en-GB" dirty="0"/>
              <a:t> – Introduction of </a:t>
            </a:r>
            <a:r>
              <a:rPr lang="en-GB" dirty="0" err="1"/>
              <a:t>tabla</a:t>
            </a:r>
            <a:r>
              <a:rPr lang="en-GB" dirty="0"/>
              <a:t> and is set to a tala (to be explained later). Gat or </a:t>
            </a:r>
            <a:r>
              <a:rPr lang="en-GB" dirty="0" err="1"/>
              <a:t>bandish</a:t>
            </a:r>
            <a:r>
              <a:rPr lang="en-GB" dirty="0"/>
              <a:t> means composition and is the part that isn’t improvised although a performer would only use this as a basis to improvise around. Gat is a composition for instruments and </a:t>
            </a:r>
            <a:r>
              <a:rPr lang="en-GB" dirty="0" err="1"/>
              <a:t>bandish</a:t>
            </a:r>
            <a:r>
              <a:rPr lang="en-GB" dirty="0"/>
              <a:t> a composition for vocals.</a:t>
            </a:r>
          </a:p>
        </p:txBody>
      </p:sp>
    </p:spTree>
    <p:extLst>
      <p:ext uri="{BB962C8B-B14F-4D97-AF65-F5344CB8AC3E}">
        <p14:creationId xmlns:p14="http://schemas.microsoft.com/office/powerpoint/2010/main" val="2397337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DFA7-BB60-4E3F-9DB4-66CC9D7A4ABE}"/>
              </a:ext>
            </a:extLst>
          </p:cNvPr>
          <p:cNvSpPr>
            <a:spLocks noGrp="1"/>
          </p:cNvSpPr>
          <p:nvPr>
            <p:ph type="title"/>
          </p:nvPr>
        </p:nvSpPr>
        <p:spPr/>
        <p:txBody>
          <a:bodyPr/>
          <a:lstStyle/>
          <a:p>
            <a:pPr algn="ctr"/>
            <a:r>
              <a:rPr lang="en-GB" dirty="0"/>
              <a:t>Drone</a:t>
            </a:r>
          </a:p>
        </p:txBody>
      </p:sp>
      <p:sp>
        <p:nvSpPr>
          <p:cNvPr id="3" name="Content Placeholder 2">
            <a:extLst>
              <a:ext uri="{FF2B5EF4-FFF2-40B4-BE49-F238E27FC236}">
                <a16:creationId xmlns:a16="http://schemas.microsoft.com/office/drawing/2014/main" id="{5AFC239A-E821-446D-A68C-01C25EFA9146}"/>
              </a:ext>
            </a:extLst>
          </p:cNvPr>
          <p:cNvSpPr>
            <a:spLocks noGrp="1"/>
          </p:cNvSpPr>
          <p:nvPr>
            <p:ph sz="half" idx="1"/>
          </p:nvPr>
        </p:nvSpPr>
        <p:spPr>
          <a:xfrm>
            <a:off x="1103312" y="2060575"/>
            <a:ext cx="4396339" cy="4465485"/>
          </a:xfrm>
        </p:spPr>
        <p:txBody>
          <a:bodyPr/>
          <a:lstStyle/>
          <a:p>
            <a:r>
              <a:rPr lang="en-GB" dirty="0"/>
              <a:t>Drone is a very important element in Indian music and It is played by an instrument called tanpura which has between 4 &amp; 6 strings. You can’t change any of the notes by pressing your finger on the string unlike the sitar or ukulele and it creates a continuous sound that acts as a backing for the solo instrument be it sitar, sarod, bansuri etc….</a:t>
            </a:r>
          </a:p>
          <a:p>
            <a:r>
              <a:rPr lang="en-GB" dirty="0"/>
              <a:t>Here is a link to the tanpura being played and you can use this link as a backing for worksheet 1</a:t>
            </a:r>
          </a:p>
          <a:p>
            <a:r>
              <a:rPr lang="en-GB" dirty="0">
                <a:hlinkClick r:id="rId2"/>
              </a:rPr>
              <a:t>https://youtu.be/5ogmqLGVEjk</a:t>
            </a:r>
            <a:endParaRPr lang="en-GB" dirty="0"/>
          </a:p>
          <a:p>
            <a:endParaRPr lang="en-GB" dirty="0"/>
          </a:p>
          <a:p>
            <a:endParaRPr lang="en-GB" dirty="0"/>
          </a:p>
        </p:txBody>
      </p:sp>
      <p:sp>
        <p:nvSpPr>
          <p:cNvPr id="4" name="Content Placeholder 3">
            <a:extLst>
              <a:ext uri="{FF2B5EF4-FFF2-40B4-BE49-F238E27FC236}">
                <a16:creationId xmlns:a16="http://schemas.microsoft.com/office/drawing/2014/main" id="{0D5A45E5-5CBD-4BFF-97ED-AC3B2DA76BE1}"/>
              </a:ext>
            </a:extLst>
          </p:cNvPr>
          <p:cNvSpPr>
            <a:spLocks noGrp="1"/>
          </p:cNvSpPr>
          <p:nvPr>
            <p:ph sz="half" idx="2"/>
          </p:nvPr>
        </p:nvSpPr>
        <p:spPr/>
        <p:txBody>
          <a:bodyPr/>
          <a:lstStyle/>
          <a:p>
            <a:r>
              <a:rPr lang="en-GB" dirty="0"/>
              <a:t>Below is a video link describing the tanpura</a:t>
            </a:r>
            <a:endParaRPr lang="en-GB" dirty="0">
              <a:hlinkClick r:id="rId3"/>
            </a:endParaRPr>
          </a:p>
          <a:p>
            <a:r>
              <a:rPr lang="en-GB" dirty="0">
                <a:hlinkClick r:id="rId3"/>
              </a:rPr>
              <a:t>https://youtu.be/8w3gJxkzp4o</a:t>
            </a:r>
            <a:endParaRPr lang="en-GB" dirty="0"/>
          </a:p>
        </p:txBody>
      </p:sp>
    </p:spTree>
    <p:extLst>
      <p:ext uri="{BB962C8B-B14F-4D97-AF65-F5344CB8AC3E}">
        <p14:creationId xmlns:p14="http://schemas.microsoft.com/office/powerpoint/2010/main" val="308094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281F-CAC0-40A1-B3BA-692A9EADF009}"/>
              </a:ext>
            </a:extLst>
          </p:cNvPr>
          <p:cNvSpPr>
            <a:spLocks noGrp="1"/>
          </p:cNvSpPr>
          <p:nvPr>
            <p:ph type="title"/>
          </p:nvPr>
        </p:nvSpPr>
        <p:spPr/>
        <p:txBody>
          <a:bodyPr/>
          <a:lstStyle/>
          <a:p>
            <a:pPr algn="ctr"/>
            <a:r>
              <a:rPr lang="en-GB" dirty="0"/>
              <a:t>Raga Bhupali</a:t>
            </a:r>
          </a:p>
        </p:txBody>
      </p:sp>
      <p:sp>
        <p:nvSpPr>
          <p:cNvPr id="3" name="Content Placeholder 2">
            <a:extLst>
              <a:ext uri="{FF2B5EF4-FFF2-40B4-BE49-F238E27FC236}">
                <a16:creationId xmlns:a16="http://schemas.microsoft.com/office/drawing/2014/main" id="{09CC417D-0222-495D-B0BC-798D08CB2F49}"/>
              </a:ext>
            </a:extLst>
          </p:cNvPr>
          <p:cNvSpPr>
            <a:spLocks noGrp="1"/>
          </p:cNvSpPr>
          <p:nvPr>
            <p:ph idx="1"/>
          </p:nvPr>
        </p:nvSpPr>
        <p:spPr>
          <a:xfrm>
            <a:off x="1273433" y="1331259"/>
            <a:ext cx="8946541" cy="4195481"/>
          </a:xfrm>
        </p:spPr>
        <p:txBody>
          <a:bodyPr/>
          <a:lstStyle/>
          <a:p>
            <a:pPr marL="0" indent="0">
              <a:buNone/>
            </a:pPr>
            <a:r>
              <a:rPr lang="en-GB" dirty="0"/>
              <a:t>We are now going to look at a very simple Indian raga called Bhupali.</a:t>
            </a:r>
          </a:p>
          <a:p>
            <a:pPr marL="0" indent="0">
              <a:buNone/>
            </a:pPr>
            <a:r>
              <a:rPr lang="en-GB" dirty="0"/>
              <a:t>The notes are the same on the way up and the way down</a:t>
            </a:r>
          </a:p>
          <a:p>
            <a:pPr marL="0" indent="0">
              <a:buNone/>
            </a:pPr>
            <a:r>
              <a:rPr lang="en-GB" dirty="0"/>
              <a:t>C = Sa, D = Re, E = Ga, G = Pa, A = </a:t>
            </a:r>
            <a:r>
              <a:rPr lang="en-GB" dirty="0" err="1"/>
              <a:t>Dha</a:t>
            </a:r>
            <a:endParaRPr lang="en-GB" dirty="0"/>
          </a:p>
          <a:p>
            <a:pPr marL="0" indent="0">
              <a:buNone/>
            </a:pPr>
            <a:r>
              <a:rPr lang="en-GB" dirty="0" err="1"/>
              <a:t>Vadi</a:t>
            </a:r>
            <a:r>
              <a:rPr lang="en-GB" dirty="0"/>
              <a:t> = </a:t>
            </a:r>
            <a:r>
              <a:rPr lang="en-GB" dirty="0" err="1"/>
              <a:t>Dha</a:t>
            </a:r>
            <a:r>
              <a:rPr lang="en-GB" dirty="0"/>
              <a:t>, </a:t>
            </a:r>
            <a:r>
              <a:rPr lang="en-GB" dirty="0" err="1"/>
              <a:t>samvadi</a:t>
            </a:r>
            <a:r>
              <a:rPr lang="en-GB" dirty="0"/>
              <a:t> = Ga</a:t>
            </a:r>
          </a:p>
        </p:txBody>
      </p:sp>
      <p:pic>
        <p:nvPicPr>
          <p:cNvPr id="5" name="Picture 4" descr="Raga Bhupali">
            <a:extLst>
              <a:ext uri="{FF2B5EF4-FFF2-40B4-BE49-F238E27FC236}">
                <a16:creationId xmlns:a16="http://schemas.microsoft.com/office/drawing/2014/main" id="{D20AB024-99EF-49D6-95FD-884739B61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900" y="3279983"/>
            <a:ext cx="4572000" cy="3429000"/>
          </a:xfrm>
          <a:prstGeom prst="rect">
            <a:avLst/>
          </a:prstGeom>
        </p:spPr>
      </p:pic>
      <p:cxnSp>
        <p:nvCxnSpPr>
          <p:cNvPr id="7" name="Straight Connector 6">
            <a:extLst>
              <a:ext uri="{FF2B5EF4-FFF2-40B4-BE49-F238E27FC236}">
                <a16:creationId xmlns:a16="http://schemas.microsoft.com/office/drawing/2014/main" id="{1D9CB69E-FCC0-4062-8928-C1F8B3D7D79D}"/>
              </a:ext>
            </a:extLst>
          </p:cNvPr>
          <p:cNvCxnSpPr/>
          <p:nvPr/>
        </p:nvCxnSpPr>
        <p:spPr>
          <a:xfrm>
            <a:off x="3402418" y="5993581"/>
            <a:ext cx="24454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4791053-CFBB-4C0E-AF4B-1BE4B808FBB3}"/>
              </a:ext>
            </a:extLst>
          </p:cNvPr>
          <p:cNvCxnSpPr/>
          <p:nvPr/>
        </p:nvCxnSpPr>
        <p:spPr>
          <a:xfrm>
            <a:off x="3916325" y="5993581"/>
            <a:ext cx="24454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413E6AD3-606F-444A-8350-89E922E2627E}"/>
              </a:ext>
            </a:extLst>
          </p:cNvPr>
          <p:cNvCxnSpPr/>
          <p:nvPr/>
        </p:nvCxnSpPr>
        <p:spPr>
          <a:xfrm>
            <a:off x="4458585" y="5993581"/>
            <a:ext cx="24454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C3BDCC14-9C79-4EA4-99B0-E5B29BA98838}"/>
              </a:ext>
            </a:extLst>
          </p:cNvPr>
          <p:cNvCxnSpPr/>
          <p:nvPr/>
        </p:nvCxnSpPr>
        <p:spPr>
          <a:xfrm>
            <a:off x="5624428" y="5990399"/>
            <a:ext cx="24454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50226DE0-D493-4B1D-9A76-3518AD47D6F3}"/>
              </a:ext>
            </a:extLst>
          </p:cNvPr>
          <p:cNvCxnSpPr/>
          <p:nvPr/>
        </p:nvCxnSpPr>
        <p:spPr>
          <a:xfrm>
            <a:off x="6181060" y="5965952"/>
            <a:ext cx="24454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5A45E296-1515-44F6-B752-3FDEF115F320}"/>
              </a:ext>
            </a:extLst>
          </p:cNvPr>
          <p:cNvCxnSpPr/>
          <p:nvPr/>
        </p:nvCxnSpPr>
        <p:spPr>
          <a:xfrm>
            <a:off x="7233684" y="5990399"/>
            <a:ext cx="24454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1875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7E7C-482B-41E7-80BA-211ADDD672DE}"/>
              </a:ext>
            </a:extLst>
          </p:cNvPr>
          <p:cNvSpPr>
            <a:spLocks noGrp="1"/>
          </p:cNvSpPr>
          <p:nvPr>
            <p:ph type="title"/>
          </p:nvPr>
        </p:nvSpPr>
        <p:spPr/>
        <p:txBody>
          <a:bodyPr/>
          <a:lstStyle/>
          <a:p>
            <a:pPr algn="ctr"/>
            <a:r>
              <a:rPr lang="en-GB" dirty="0"/>
              <a:t>Worksheet One</a:t>
            </a:r>
          </a:p>
        </p:txBody>
      </p:sp>
      <p:sp>
        <p:nvSpPr>
          <p:cNvPr id="3" name="Text Placeholder 2">
            <a:extLst>
              <a:ext uri="{FF2B5EF4-FFF2-40B4-BE49-F238E27FC236}">
                <a16:creationId xmlns:a16="http://schemas.microsoft.com/office/drawing/2014/main" id="{0EE39E30-0B7E-403A-8531-31E13268D63A}"/>
              </a:ext>
            </a:extLst>
          </p:cNvPr>
          <p:cNvSpPr>
            <a:spLocks noGrp="1"/>
          </p:cNvSpPr>
          <p:nvPr>
            <p:ph type="body" sz="half" idx="2"/>
          </p:nvPr>
        </p:nvSpPr>
        <p:spPr/>
        <p:txBody>
          <a:bodyPr/>
          <a:lstStyle/>
          <a:p>
            <a:pPr algn="ctr"/>
            <a:r>
              <a:rPr lang="en-GB" dirty="0"/>
              <a:t>Get in to pairs and follow worksheet one</a:t>
            </a:r>
          </a:p>
          <a:p>
            <a:pPr algn="ctr"/>
            <a:r>
              <a:rPr lang="en-GB" dirty="0"/>
              <a:t>Here is a link of an </a:t>
            </a:r>
            <a:r>
              <a:rPr lang="en-GB" dirty="0" err="1"/>
              <a:t>alap</a:t>
            </a:r>
            <a:r>
              <a:rPr lang="en-GB" dirty="0"/>
              <a:t> in Bhupali to give you an idea of what you will be trying the create.</a:t>
            </a:r>
          </a:p>
          <a:p>
            <a:pPr algn="ctr"/>
            <a:r>
              <a:rPr lang="en-GB" dirty="0">
                <a:hlinkClick r:id="rId2"/>
              </a:rPr>
              <a:t>https://youtu.be/2ZUoH6HXQiE</a:t>
            </a:r>
            <a:endParaRPr lang="en-GB" dirty="0"/>
          </a:p>
          <a:p>
            <a:pPr algn="ctr"/>
            <a:endParaRPr lang="en-GB" dirty="0"/>
          </a:p>
        </p:txBody>
      </p:sp>
    </p:spTree>
    <p:extLst>
      <p:ext uri="{BB962C8B-B14F-4D97-AF65-F5344CB8AC3E}">
        <p14:creationId xmlns:p14="http://schemas.microsoft.com/office/powerpoint/2010/main" val="239691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3A80-BECC-488F-B2AE-2D9344ACFE2B}"/>
              </a:ext>
            </a:extLst>
          </p:cNvPr>
          <p:cNvSpPr>
            <a:spLocks noGrp="1"/>
          </p:cNvSpPr>
          <p:nvPr>
            <p:ph type="title"/>
          </p:nvPr>
        </p:nvSpPr>
        <p:spPr/>
        <p:txBody>
          <a:bodyPr/>
          <a:lstStyle/>
          <a:p>
            <a:r>
              <a:rPr lang="en-GB" sz="1800" dirty="0"/>
              <a:t>India is a large country with many different languages and communities within it, the music we are going to look at is from North India, Pakistan &amp; Bangladesh. The borders of these countries are relatively new and they have been joined or part of the same empire/state in the past.</a:t>
            </a:r>
          </a:p>
        </p:txBody>
      </p:sp>
      <p:pic>
        <p:nvPicPr>
          <p:cNvPr id="4" name="Picture 3" descr="Map&#10;&#10;Description automatically generated">
            <a:extLst>
              <a:ext uri="{FF2B5EF4-FFF2-40B4-BE49-F238E27FC236}">
                <a16:creationId xmlns:a16="http://schemas.microsoft.com/office/drawing/2014/main" id="{FDE60DBA-0EC5-441B-860F-04126C4099DD}"/>
              </a:ext>
            </a:extLst>
          </p:cNvPr>
          <p:cNvPicPr>
            <a:picLocks noChangeAspect="1"/>
          </p:cNvPicPr>
          <p:nvPr/>
        </p:nvPicPr>
        <p:blipFill rotWithShape="1">
          <a:blip r:embed="rId2">
            <a:extLst>
              <a:ext uri="{28A0092B-C50C-407E-A947-70E740481C1C}">
                <a14:useLocalDpi xmlns:a14="http://schemas.microsoft.com/office/drawing/2010/main" val="0"/>
              </a:ext>
            </a:extLst>
          </a:blip>
          <a:srcRect l="49932" t="3511" r="-1" b="-1"/>
          <a:stretch/>
        </p:blipFill>
        <p:spPr>
          <a:xfrm>
            <a:off x="3002070" y="1811411"/>
            <a:ext cx="5490575" cy="5046589"/>
          </a:xfrm>
          <a:prstGeom prst="rect">
            <a:avLst/>
          </a:prstGeom>
          <a:ln>
            <a:noFill/>
          </a:ln>
          <a:effectLst>
            <a:softEdge rad="112500"/>
          </a:effectLst>
        </p:spPr>
      </p:pic>
    </p:spTree>
    <p:extLst>
      <p:ext uri="{BB962C8B-B14F-4D97-AF65-F5344CB8AC3E}">
        <p14:creationId xmlns:p14="http://schemas.microsoft.com/office/powerpoint/2010/main" val="3960163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C778-E7FF-4F15-8051-3CF83AFDFC4C}"/>
              </a:ext>
            </a:extLst>
          </p:cNvPr>
          <p:cNvSpPr>
            <a:spLocks noGrp="1"/>
          </p:cNvSpPr>
          <p:nvPr>
            <p:ph type="title"/>
          </p:nvPr>
        </p:nvSpPr>
        <p:spPr/>
        <p:txBody>
          <a:bodyPr/>
          <a:lstStyle/>
          <a:p>
            <a:pPr algn="ctr"/>
            <a:r>
              <a:rPr lang="en-GB" dirty="0"/>
              <a:t>Tala</a:t>
            </a:r>
          </a:p>
        </p:txBody>
      </p:sp>
      <p:sp>
        <p:nvSpPr>
          <p:cNvPr id="3" name="Content Placeholder 2">
            <a:extLst>
              <a:ext uri="{FF2B5EF4-FFF2-40B4-BE49-F238E27FC236}">
                <a16:creationId xmlns:a16="http://schemas.microsoft.com/office/drawing/2014/main" id="{628F3275-7EF5-429F-B465-D15EEECFC413}"/>
              </a:ext>
            </a:extLst>
          </p:cNvPr>
          <p:cNvSpPr>
            <a:spLocks noGrp="1"/>
          </p:cNvSpPr>
          <p:nvPr>
            <p:ph idx="1"/>
          </p:nvPr>
        </p:nvSpPr>
        <p:spPr/>
        <p:txBody>
          <a:bodyPr>
            <a:normAutofit/>
          </a:bodyPr>
          <a:lstStyle/>
          <a:p>
            <a:r>
              <a:rPr lang="en-GB" dirty="0"/>
              <a:t>Rhythm is very important in Indian music and can be very complex.</a:t>
            </a:r>
          </a:p>
          <a:p>
            <a:r>
              <a:rPr lang="en-GB" dirty="0"/>
              <a:t>The first thing to note is the way they count their rhythms – </a:t>
            </a:r>
          </a:p>
          <a:p>
            <a:r>
              <a:rPr lang="en-GB" dirty="0"/>
              <a:t>Below is a sample of western notation and you can see that you read it just like a book, from left to right and this is how western music is counted and we can call it linear.</a:t>
            </a:r>
          </a:p>
          <a:p>
            <a:endParaRPr lang="en-GB" dirty="0"/>
          </a:p>
          <a:p>
            <a:endParaRPr lang="en-GB" dirty="0"/>
          </a:p>
          <a:p>
            <a:r>
              <a:rPr lang="en-GB" dirty="0"/>
              <a:t>At the beginning there are two number 4’s, the top one refers to how many beats there are in a bar (a bar separated by bar lines and example above has four bars. The bottom one refers to how long each beat is and the number 4 refers to a crochet.</a:t>
            </a:r>
          </a:p>
        </p:txBody>
      </p:sp>
      <p:pic>
        <p:nvPicPr>
          <p:cNvPr id="5" name="Picture 4">
            <a:extLst>
              <a:ext uri="{FF2B5EF4-FFF2-40B4-BE49-F238E27FC236}">
                <a16:creationId xmlns:a16="http://schemas.microsoft.com/office/drawing/2014/main" id="{81A355DD-2854-4077-94A1-81AAA4797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30" y="3966237"/>
            <a:ext cx="6510000" cy="648000"/>
          </a:xfrm>
          <a:prstGeom prst="rect">
            <a:avLst/>
          </a:prstGeom>
        </p:spPr>
      </p:pic>
    </p:spTree>
    <p:extLst>
      <p:ext uri="{BB962C8B-B14F-4D97-AF65-F5344CB8AC3E}">
        <p14:creationId xmlns:p14="http://schemas.microsoft.com/office/powerpoint/2010/main" val="283833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306A-40A3-4027-A7D2-2F8D97FF710A}"/>
              </a:ext>
            </a:extLst>
          </p:cNvPr>
          <p:cNvSpPr>
            <a:spLocks noGrp="1"/>
          </p:cNvSpPr>
          <p:nvPr>
            <p:ph type="title"/>
          </p:nvPr>
        </p:nvSpPr>
        <p:spPr/>
        <p:txBody>
          <a:bodyPr/>
          <a:lstStyle/>
          <a:p>
            <a:pPr algn="ctr"/>
            <a:r>
              <a:rPr lang="en-GB" dirty="0"/>
              <a:t>Tala</a:t>
            </a:r>
          </a:p>
        </p:txBody>
      </p:sp>
      <p:sp>
        <p:nvSpPr>
          <p:cNvPr id="3" name="Content Placeholder 2">
            <a:extLst>
              <a:ext uri="{FF2B5EF4-FFF2-40B4-BE49-F238E27FC236}">
                <a16:creationId xmlns:a16="http://schemas.microsoft.com/office/drawing/2014/main" id="{2EBB6F05-B9A8-439C-9545-236CF1995066}"/>
              </a:ext>
            </a:extLst>
          </p:cNvPr>
          <p:cNvSpPr>
            <a:spLocks noGrp="1"/>
          </p:cNvSpPr>
          <p:nvPr>
            <p:ph idx="1"/>
          </p:nvPr>
        </p:nvSpPr>
        <p:spPr>
          <a:xfrm>
            <a:off x="1103312" y="2052918"/>
            <a:ext cx="8946541" cy="4571166"/>
          </a:xfrm>
        </p:spPr>
        <p:txBody>
          <a:bodyPr/>
          <a:lstStyle/>
          <a:p>
            <a:pPr algn="ctr"/>
            <a:r>
              <a:rPr lang="en-GB" dirty="0"/>
              <a:t>Indian music is cyclic which means the rhythm goes around and around. Below is an example of a rhythmical cycle called </a:t>
            </a:r>
            <a:r>
              <a:rPr lang="en-GB" dirty="0" err="1"/>
              <a:t>Teental</a:t>
            </a:r>
            <a:r>
              <a:rPr lang="en-GB" dirty="0"/>
              <a:t> which is 16 beats long. Here is a video explaining it in more detail.</a:t>
            </a:r>
            <a:br>
              <a:rPr lang="en-GB" dirty="0"/>
            </a:br>
            <a:r>
              <a:rPr lang="en-GB" dirty="0">
                <a:hlinkClick r:id="rId2"/>
              </a:rPr>
              <a:t>https://youtu.be/q5y1SCKzB6g</a:t>
            </a:r>
            <a:endParaRPr lang="en-GB" dirty="0"/>
          </a:p>
          <a:p>
            <a:endParaRPr lang="en-GB" dirty="0"/>
          </a:p>
          <a:p>
            <a:r>
              <a:rPr lang="en-GB" dirty="0"/>
              <a:t>Practice clapping the rhythm as a class exercise, remember clap on 1, 5 &amp; 13. 9 is the </a:t>
            </a:r>
            <a:r>
              <a:rPr lang="en-GB" dirty="0" err="1"/>
              <a:t>khali</a:t>
            </a:r>
            <a:r>
              <a:rPr lang="en-GB" dirty="0"/>
              <a:t> (empty)</a:t>
            </a:r>
          </a:p>
        </p:txBody>
      </p:sp>
      <p:sp>
        <p:nvSpPr>
          <p:cNvPr id="4" name="Oval 3">
            <a:extLst>
              <a:ext uri="{FF2B5EF4-FFF2-40B4-BE49-F238E27FC236}">
                <a16:creationId xmlns:a16="http://schemas.microsoft.com/office/drawing/2014/main" id="{D45E6D11-B5C9-43C5-8786-FE5191478CF9}"/>
              </a:ext>
            </a:extLst>
          </p:cNvPr>
          <p:cNvSpPr/>
          <p:nvPr/>
        </p:nvSpPr>
        <p:spPr>
          <a:xfrm>
            <a:off x="4699591" y="4497572"/>
            <a:ext cx="2115879" cy="1907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TextBox 4">
            <a:extLst>
              <a:ext uri="{FF2B5EF4-FFF2-40B4-BE49-F238E27FC236}">
                <a16:creationId xmlns:a16="http://schemas.microsoft.com/office/drawing/2014/main" id="{40E46EA6-0D31-4FA0-BB5F-8B1982884E4B}"/>
              </a:ext>
            </a:extLst>
          </p:cNvPr>
          <p:cNvSpPr txBox="1"/>
          <p:nvPr/>
        </p:nvSpPr>
        <p:spPr>
          <a:xfrm>
            <a:off x="5624624" y="4128240"/>
            <a:ext cx="457200" cy="369332"/>
          </a:xfrm>
          <a:prstGeom prst="rect">
            <a:avLst/>
          </a:prstGeom>
          <a:noFill/>
        </p:spPr>
        <p:txBody>
          <a:bodyPr wrap="square" rtlCol="0">
            <a:spAutoFit/>
          </a:bodyPr>
          <a:lstStyle/>
          <a:p>
            <a:r>
              <a:rPr lang="en-GB" dirty="0"/>
              <a:t>1</a:t>
            </a:r>
          </a:p>
        </p:txBody>
      </p:sp>
      <p:sp>
        <p:nvSpPr>
          <p:cNvPr id="6" name="TextBox 5">
            <a:extLst>
              <a:ext uri="{FF2B5EF4-FFF2-40B4-BE49-F238E27FC236}">
                <a16:creationId xmlns:a16="http://schemas.microsoft.com/office/drawing/2014/main" id="{051A1641-4B73-44A2-81E8-00ABE139864B}"/>
              </a:ext>
            </a:extLst>
          </p:cNvPr>
          <p:cNvSpPr txBox="1"/>
          <p:nvPr/>
        </p:nvSpPr>
        <p:spPr>
          <a:xfrm>
            <a:off x="6815470" y="5266761"/>
            <a:ext cx="312906" cy="369332"/>
          </a:xfrm>
          <a:prstGeom prst="rect">
            <a:avLst/>
          </a:prstGeom>
          <a:noFill/>
        </p:spPr>
        <p:txBody>
          <a:bodyPr wrap="none" rtlCol="0">
            <a:spAutoFit/>
          </a:bodyPr>
          <a:lstStyle/>
          <a:p>
            <a:r>
              <a:rPr lang="en-GB" dirty="0"/>
              <a:t>5</a:t>
            </a:r>
          </a:p>
        </p:txBody>
      </p:sp>
      <p:sp>
        <p:nvSpPr>
          <p:cNvPr id="7" name="TextBox 6">
            <a:extLst>
              <a:ext uri="{FF2B5EF4-FFF2-40B4-BE49-F238E27FC236}">
                <a16:creationId xmlns:a16="http://schemas.microsoft.com/office/drawing/2014/main" id="{CE019C0F-4947-4859-9BCF-1830552D659C}"/>
              </a:ext>
            </a:extLst>
          </p:cNvPr>
          <p:cNvSpPr txBox="1"/>
          <p:nvPr/>
        </p:nvSpPr>
        <p:spPr>
          <a:xfrm>
            <a:off x="5696771" y="6364153"/>
            <a:ext cx="312906" cy="369332"/>
          </a:xfrm>
          <a:prstGeom prst="rect">
            <a:avLst/>
          </a:prstGeom>
          <a:noFill/>
        </p:spPr>
        <p:txBody>
          <a:bodyPr wrap="none" rtlCol="0">
            <a:spAutoFit/>
          </a:bodyPr>
          <a:lstStyle/>
          <a:p>
            <a:r>
              <a:rPr lang="en-GB" dirty="0"/>
              <a:t>9</a:t>
            </a:r>
          </a:p>
        </p:txBody>
      </p:sp>
      <p:sp>
        <p:nvSpPr>
          <p:cNvPr id="8" name="TextBox 7">
            <a:extLst>
              <a:ext uri="{FF2B5EF4-FFF2-40B4-BE49-F238E27FC236}">
                <a16:creationId xmlns:a16="http://schemas.microsoft.com/office/drawing/2014/main" id="{E2514FFE-DDB5-478C-816C-2014707C3F51}"/>
              </a:ext>
            </a:extLst>
          </p:cNvPr>
          <p:cNvSpPr txBox="1"/>
          <p:nvPr/>
        </p:nvSpPr>
        <p:spPr>
          <a:xfrm>
            <a:off x="4363569" y="5266761"/>
            <a:ext cx="441146" cy="369332"/>
          </a:xfrm>
          <a:prstGeom prst="rect">
            <a:avLst/>
          </a:prstGeom>
          <a:noFill/>
        </p:spPr>
        <p:txBody>
          <a:bodyPr wrap="none" rtlCol="0">
            <a:spAutoFit/>
          </a:bodyPr>
          <a:lstStyle/>
          <a:p>
            <a:r>
              <a:rPr lang="en-GB" dirty="0"/>
              <a:t>13</a:t>
            </a:r>
          </a:p>
        </p:txBody>
      </p:sp>
    </p:spTree>
    <p:extLst>
      <p:ext uri="{BB962C8B-B14F-4D97-AF65-F5344CB8AC3E}">
        <p14:creationId xmlns:p14="http://schemas.microsoft.com/office/powerpoint/2010/main" val="3218286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5195-A7EB-4198-8031-35CB80B6B7AF}"/>
              </a:ext>
            </a:extLst>
          </p:cNvPr>
          <p:cNvSpPr>
            <a:spLocks noGrp="1"/>
          </p:cNvSpPr>
          <p:nvPr>
            <p:ph type="title"/>
          </p:nvPr>
        </p:nvSpPr>
        <p:spPr/>
        <p:txBody>
          <a:bodyPr/>
          <a:lstStyle/>
          <a:p>
            <a:pPr algn="ctr"/>
            <a:r>
              <a:rPr lang="en-GB" dirty="0"/>
              <a:t>Tala</a:t>
            </a:r>
          </a:p>
        </p:txBody>
      </p:sp>
      <p:sp>
        <p:nvSpPr>
          <p:cNvPr id="3" name="Content Placeholder 2">
            <a:extLst>
              <a:ext uri="{FF2B5EF4-FFF2-40B4-BE49-F238E27FC236}">
                <a16:creationId xmlns:a16="http://schemas.microsoft.com/office/drawing/2014/main" id="{E26D75C1-12D4-4DE5-8325-A2C1089975D9}"/>
              </a:ext>
            </a:extLst>
          </p:cNvPr>
          <p:cNvSpPr>
            <a:spLocks noGrp="1"/>
          </p:cNvSpPr>
          <p:nvPr>
            <p:ph idx="1"/>
          </p:nvPr>
        </p:nvSpPr>
        <p:spPr>
          <a:xfrm>
            <a:off x="1103312" y="1102290"/>
            <a:ext cx="8946541" cy="5146109"/>
          </a:xfrm>
        </p:spPr>
        <p:txBody>
          <a:bodyPr>
            <a:normAutofit fontScale="92500" lnSpcReduction="10000"/>
          </a:bodyPr>
          <a:lstStyle/>
          <a:p>
            <a:r>
              <a:rPr lang="en-GB" dirty="0"/>
              <a:t>There are many different rhythmical cycles or talas as we call them and they are composed by using </a:t>
            </a:r>
            <a:r>
              <a:rPr lang="en-GB" dirty="0" err="1"/>
              <a:t>sam</a:t>
            </a:r>
            <a:r>
              <a:rPr lang="en-GB" dirty="0"/>
              <a:t> (first beat), </a:t>
            </a:r>
            <a:r>
              <a:rPr lang="en-GB" dirty="0" err="1"/>
              <a:t>khali</a:t>
            </a:r>
            <a:r>
              <a:rPr lang="en-GB" dirty="0"/>
              <a:t> (empty beat) and </a:t>
            </a:r>
            <a:r>
              <a:rPr lang="en-GB" dirty="0" err="1"/>
              <a:t>matras</a:t>
            </a:r>
            <a:r>
              <a:rPr lang="en-GB" dirty="0"/>
              <a:t> (individual beats).</a:t>
            </a:r>
          </a:p>
          <a:p>
            <a:r>
              <a:rPr lang="en-GB" dirty="0"/>
              <a:t>Dadra – 6 beats long</a:t>
            </a:r>
          </a:p>
          <a:p>
            <a:r>
              <a:rPr lang="en-GB" dirty="0" err="1"/>
              <a:t>Rupak</a:t>
            </a:r>
            <a:r>
              <a:rPr lang="en-GB" dirty="0"/>
              <a:t> – 7 beats long</a:t>
            </a:r>
          </a:p>
          <a:p>
            <a:r>
              <a:rPr lang="en-GB" dirty="0" err="1"/>
              <a:t>Keherwa</a:t>
            </a:r>
            <a:r>
              <a:rPr lang="en-GB" dirty="0"/>
              <a:t> – 8 beats long</a:t>
            </a:r>
          </a:p>
          <a:p>
            <a:r>
              <a:rPr lang="en-GB" dirty="0"/>
              <a:t>Matta – 9 beats long</a:t>
            </a:r>
          </a:p>
          <a:p>
            <a:r>
              <a:rPr lang="en-GB" dirty="0" err="1"/>
              <a:t>Japtal</a:t>
            </a:r>
            <a:r>
              <a:rPr lang="en-GB" dirty="0"/>
              <a:t> – 10 beats long</a:t>
            </a:r>
          </a:p>
          <a:p>
            <a:r>
              <a:rPr lang="en-GB" dirty="0" err="1"/>
              <a:t>Ektal</a:t>
            </a:r>
            <a:r>
              <a:rPr lang="en-GB" dirty="0"/>
              <a:t> – 12 beats long</a:t>
            </a:r>
          </a:p>
          <a:p>
            <a:r>
              <a:rPr lang="en-GB" dirty="0" err="1"/>
              <a:t>Dhamar</a:t>
            </a:r>
            <a:r>
              <a:rPr lang="en-GB" dirty="0"/>
              <a:t> – 14 beats long</a:t>
            </a:r>
          </a:p>
          <a:p>
            <a:r>
              <a:rPr lang="en-GB" dirty="0"/>
              <a:t>Each one is divided differently for example </a:t>
            </a:r>
            <a:r>
              <a:rPr lang="en-GB" dirty="0" err="1"/>
              <a:t>Japtal</a:t>
            </a:r>
            <a:r>
              <a:rPr lang="en-GB" dirty="0"/>
              <a:t> is 2+3+2+3 and you would clap on these divisions excluding the </a:t>
            </a:r>
            <a:r>
              <a:rPr lang="en-GB" dirty="0" err="1"/>
              <a:t>khali</a:t>
            </a:r>
            <a:r>
              <a:rPr lang="en-GB" dirty="0"/>
              <a:t> just like </a:t>
            </a:r>
            <a:r>
              <a:rPr lang="en-GB" dirty="0" err="1"/>
              <a:t>Teental</a:t>
            </a:r>
            <a:r>
              <a:rPr lang="en-GB" dirty="0"/>
              <a:t>.</a:t>
            </a:r>
          </a:p>
          <a:p>
            <a:r>
              <a:rPr lang="en-GB" dirty="0"/>
              <a:t>Here is an example of </a:t>
            </a:r>
            <a:r>
              <a:rPr lang="en-GB" dirty="0" err="1"/>
              <a:t>Japtal</a:t>
            </a:r>
            <a:endParaRPr lang="en-GB" dirty="0"/>
          </a:p>
          <a:p>
            <a:r>
              <a:rPr lang="en-GB" dirty="0">
                <a:hlinkClick r:id="rId2"/>
              </a:rPr>
              <a:t>https://youtu.be/IAmgK1DB_F8</a:t>
            </a:r>
            <a:endParaRPr lang="en-GB" dirty="0"/>
          </a:p>
          <a:p>
            <a:endParaRPr lang="en-GB" dirty="0"/>
          </a:p>
          <a:p>
            <a:endParaRPr lang="en-GB" dirty="0"/>
          </a:p>
        </p:txBody>
      </p:sp>
    </p:spTree>
    <p:extLst>
      <p:ext uri="{BB962C8B-B14F-4D97-AF65-F5344CB8AC3E}">
        <p14:creationId xmlns:p14="http://schemas.microsoft.com/office/powerpoint/2010/main" val="347200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8469-60DF-4FAD-812B-315D6717294D}"/>
              </a:ext>
            </a:extLst>
          </p:cNvPr>
          <p:cNvSpPr>
            <a:spLocks noGrp="1"/>
          </p:cNvSpPr>
          <p:nvPr>
            <p:ph type="title"/>
          </p:nvPr>
        </p:nvSpPr>
        <p:spPr/>
        <p:txBody>
          <a:bodyPr/>
          <a:lstStyle/>
          <a:p>
            <a:pPr algn="ctr"/>
            <a:r>
              <a:rPr lang="en-GB" dirty="0" err="1"/>
              <a:t>Tihai</a:t>
            </a:r>
            <a:endParaRPr lang="en-GB" dirty="0"/>
          </a:p>
        </p:txBody>
      </p:sp>
      <p:sp>
        <p:nvSpPr>
          <p:cNvPr id="3" name="Content Placeholder 2">
            <a:extLst>
              <a:ext uri="{FF2B5EF4-FFF2-40B4-BE49-F238E27FC236}">
                <a16:creationId xmlns:a16="http://schemas.microsoft.com/office/drawing/2014/main" id="{482632A5-49C7-406B-BA52-F63766AD1910}"/>
              </a:ext>
            </a:extLst>
          </p:cNvPr>
          <p:cNvSpPr>
            <a:spLocks noGrp="1"/>
          </p:cNvSpPr>
          <p:nvPr>
            <p:ph idx="1"/>
          </p:nvPr>
        </p:nvSpPr>
        <p:spPr>
          <a:xfrm>
            <a:off x="1104293" y="1455041"/>
            <a:ext cx="8946541" cy="4950241"/>
          </a:xfrm>
        </p:spPr>
        <p:txBody>
          <a:bodyPr>
            <a:normAutofit lnSpcReduction="10000"/>
          </a:bodyPr>
          <a:lstStyle/>
          <a:p>
            <a:r>
              <a:rPr lang="en-GB" dirty="0"/>
              <a:t>A </a:t>
            </a:r>
            <a:r>
              <a:rPr lang="en-GB" dirty="0" err="1"/>
              <a:t>tihai</a:t>
            </a:r>
            <a:r>
              <a:rPr lang="en-GB" dirty="0"/>
              <a:t> is a rhythmical phrase repeated 3 times and landing back on the </a:t>
            </a:r>
            <a:r>
              <a:rPr lang="en-GB" dirty="0" err="1"/>
              <a:t>sam</a:t>
            </a:r>
            <a:r>
              <a:rPr lang="en-GB" dirty="0"/>
              <a:t> (first beat). It sounds complicated but it’s pretty simple and we are going to learn one to play with our </a:t>
            </a:r>
            <a:r>
              <a:rPr lang="en-GB" dirty="0" err="1"/>
              <a:t>vitual</a:t>
            </a:r>
            <a:r>
              <a:rPr lang="en-GB" dirty="0"/>
              <a:t> </a:t>
            </a:r>
            <a:r>
              <a:rPr lang="en-GB" dirty="0" err="1"/>
              <a:t>tabla</a:t>
            </a:r>
            <a:r>
              <a:rPr lang="en-GB" dirty="0"/>
              <a:t> player.</a:t>
            </a:r>
          </a:p>
          <a:p>
            <a:r>
              <a:rPr lang="en-GB" dirty="0"/>
              <a:t>The most basic </a:t>
            </a:r>
            <a:r>
              <a:rPr lang="en-GB" dirty="0" err="1"/>
              <a:t>tihai</a:t>
            </a:r>
            <a:r>
              <a:rPr lang="en-GB" dirty="0"/>
              <a:t> is 8 beats long and is groups of 5</a:t>
            </a:r>
          </a:p>
          <a:p>
            <a:r>
              <a:rPr lang="en-GB" dirty="0"/>
              <a:t>12345-12345-12345</a:t>
            </a:r>
          </a:p>
          <a:p>
            <a:r>
              <a:rPr lang="en-GB" dirty="0"/>
              <a:t>The – is a rest and the numbers can be played as a rhythm on a drum or turned into notes to create a melody.</a:t>
            </a:r>
          </a:p>
          <a:p>
            <a:r>
              <a:rPr lang="en-GB" dirty="0"/>
              <a:t>The last number 5 has to land back on the first beat of the tala so if we were to play this in </a:t>
            </a:r>
            <a:r>
              <a:rPr lang="en-GB" dirty="0" err="1"/>
              <a:t>Teental</a:t>
            </a:r>
            <a:r>
              <a:rPr lang="en-GB" dirty="0"/>
              <a:t> we would have to start it on beat 9.</a:t>
            </a:r>
          </a:p>
          <a:p>
            <a:r>
              <a:rPr lang="en-GB" dirty="0"/>
              <a:t>Here is an audio excerpt of the above </a:t>
            </a:r>
            <a:r>
              <a:rPr lang="en-GB" dirty="0" err="1"/>
              <a:t>tihai</a:t>
            </a:r>
            <a:endParaRPr lang="en-GB" dirty="0"/>
          </a:p>
          <a:p>
            <a:endParaRPr lang="en-GB" dirty="0"/>
          </a:p>
          <a:p>
            <a:r>
              <a:rPr lang="en-GB" dirty="0"/>
              <a:t>And here is a video explaining </a:t>
            </a:r>
            <a:r>
              <a:rPr lang="en-GB" dirty="0" err="1"/>
              <a:t>tihai</a:t>
            </a:r>
            <a:r>
              <a:rPr lang="en-GB" dirty="0"/>
              <a:t> in more details</a:t>
            </a:r>
          </a:p>
          <a:p>
            <a:r>
              <a:rPr lang="en-GB" dirty="0">
                <a:hlinkClick r:id="rId4"/>
              </a:rPr>
              <a:t>https://youtu.be/hiYSm5a4LQc</a:t>
            </a:r>
            <a:endParaRPr lang="en-GB" dirty="0"/>
          </a:p>
          <a:p>
            <a:endParaRPr lang="en-GB" dirty="0"/>
          </a:p>
          <a:p>
            <a:endParaRPr lang="en-GB" dirty="0"/>
          </a:p>
          <a:p>
            <a:endParaRPr lang="en-GB" dirty="0"/>
          </a:p>
          <a:p>
            <a:endParaRPr lang="en-GB" dirty="0"/>
          </a:p>
        </p:txBody>
      </p:sp>
      <p:pic>
        <p:nvPicPr>
          <p:cNvPr id="4" name="Tihai spoken">
            <a:hlinkClick r:id="" action="ppaction://media"/>
            <a:extLst>
              <a:ext uri="{FF2B5EF4-FFF2-40B4-BE49-F238E27FC236}">
                <a16:creationId xmlns:a16="http://schemas.microsoft.com/office/drawing/2014/main" id="{748B2716-BA67-4E58-A738-F758DB00B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4517" y="5252315"/>
            <a:ext cx="609600" cy="609600"/>
          </a:xfrm>
          <a:prstGeom prst="rect">
            <a:avLst/>
          </a:prstGeom>
        </p:spPr>
      </p:pic>
    </p:spTree>
    <p:extLst>
      <p:ext uri="{BB962C8B-B14F-4D97-AF65-F5344CB8AC3E}">
        <p14:creationId xmlns:p14="http://schemas.microsoft.com/office/powerpoint/2010/main" val="353722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D54B-33B4-423D-AEAB-ACD358CB5420}"/>
              </a:ext>
            </a:extLst>
          </p:cNvPr>
          <p:cNvSpPr>
            <a:spLocks noGrp="1"/>
          </p:cNvSpPr>
          <p:nvPr>
            <p:ph type="title"/>
          </p:nvPr>
        </p:nvSpPr>
        <p:spPr/>
        <p:txBody>
          <a:bodyPr/>
          <a:lstStyle/>
          <a:p>
            <a:r>
              <a:rPr lang="en-GB" dirty="0"/>
              <a:t>Worksheet Two &amp; Three</a:t>
            </a:r>
          </a:p>
        </p:txBody>
      </p:sp>
      <p:sp>
        <p:nvSpPr>
          <p:cNvPr id="3" name="Content Placeholder 2">
            <a:extLst>
              <a:ext uri="{FF2B5EF4-FFF2-40B4-BE49-F238E27FC236}">
                <a16:creationId xmlns:a16="http://schemas.microsoft.com/office/drawing/2014/main" id="{01120253-7E28-4949-9281-04754A2C54B0}"/>
              </a:ext>
            </a:extLst>
          </p:cNvPr>
          <p:cNvSpPr>
            <a:spLocks noGrp="1"/>
          </p:cNvSpPr>
          <p:nvPr>
            <p:ph idx="1"/>
          </p:nvPr>
        </p:nvSpPr>
        <p:spPr/>
        <p:txBody>
          <a:bodyPr/>
          <a:lstStyle/>
          <a:p>
            <a:r>
              <a:rPr lang="en-GB" dirty="0"/>
              <a:t>In this worksheet we shall work in pairs again and use a percussion instrument.</a:t>
            </a:r>
          </a:p>
          <a:p>
            <a:r>
              <a:rPr lang="en-GB" dirty="0"/>
              <a:t>We will look at creating our own tala</a:t>
            </a:r>
          </a:p>
          <a:p>
            <a:r>
              <a:rPr lang="en-GB" dirty="0"/>
              <a:t>We will look at </a:t>
            </a:r>
            <a:r>
              <a:rPr lang="en-GB" dirty="0" err="1"/>
              <a:t>tihais</a:t>
            </a:r>
            <a:endParaRPr lang="en-GB" dirty="0"/>
          </a:p>
          <a:p>
            <a:endParaRPr lang="en-GB" dirty="0"/>
          </a:p>
        </p:txBody>
      </p:sp>
    </p:spTree>
    <p:extLst>
      <p:ext uri="{BB962C8B-B14F-4D97-AF65-F5344CB8AC3E}">
        <p14:creationId xmlns:p14="http://schemas.microsoft.com/office/powerpoint/2010/main" val="8016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AE5A-9681-4F7E-9DC5-1CFCBAD7F788}"/>
              </a:ext>
            </a:extLst>
          </p:cNvPr>
          <p:cNvSpPr>
            <a:spLocks noGrp="1"/>
          </p:cNvSpPr>
          <p:nvPr>
            <p:ph type="title"/>
          </p:nvPr>
        </p:nvSpPr>
        <p:spPr/>
        <p:txBody>
          <a:bodyPr/>
          <a:lstStyle/>
          <a:p>
            <a:pPr algn="ctr"/>
            <a:r>
              <a:rPr lang="en-GB" dirty="0"/>
              <a:t>Putting it all together</a:t>
            </a:r>
          </a:p>
        </p:txBody>
      </p:sp>
      <p:sp>
        <p:nvSpPr>
          <p:cNvPr id="3" name="Content Placeholder 2">
            <a:extLst>
              <a:ext uri="{FF2B5EF4-FFF2-40B4-BE49-F238E27FC236}">
                <a16:creationId xmlns:a16="http://schemas.microsoft.com/office/drawing/2014/main" id="{C20D10E5-04DD-42AC-A459-379F09C4A583}"/>
              </a:ext>
            </a:extLst>
          </p:cNvPr>
          <p:cNvSpPr>
            <a:spLocks noGrp="1"/>
          </p:cNvSpPr>
          <p:nvPr>
            <p:ph idx="1"/>
          </p:nvPr>
        </p:nvSpPr>
        <p:spPr/>
        <p:txBody>
          <a:bodyPr/>
          <a:lstStyle/>
          <a:p>
            <a:r>
              <a:rPr lang="en-GB" dirty="0"/>
              <a:t>We have looked at the instruments.</a:t>
            </a:r>
          </a:p>
          <a:p>
            <a:r>
              <a:rPr lang="en-GB" dirty="0"/>
              <a:t>We have looked at raga, tala, </a:t>
            </a:r>
            <a:r>
              <a:rPr lang="en-GB" dirty="0" err="1"/>
              <a:t>tihai</a:t>
            </a:r>
            <a:r>
              <a:rPr lang="en-GB" dirty="0"/>
              <a:t> and the structure of a performance.</a:t>
            </a:r>
          </a:p>
          <a:p>
            <a:r>
              <a:rPr lang="en-GB" dirty="0"/>
              <a:t>We are now going to create a mini Indian music performance including an </a:t>
            </a:r>
            <a:r>
              <a:rPr lang="en-GB" dirty="0" err="1"/>
              <a:t>alap</a:t>
            </a:r>
            <a:r>
              <a:rPr lang="en-GB" dirty="0"/>
              <a:t>, gat, tan and </a:t>
            </a:r>
            <a:r>
              <a:rPr lang="en-GB" dirty="0" err="1"/>
              <a:t>tihai</a:t>
            </a:r>
            <a:r>
              <a:rPr lang="en-GB" dirty="0"/>
              <a:t>.</a:t>
            </a:r>
          </a:p>
          <a:p>
            <a:r>
              <a:rPr lang="en-GB" dirty="0"/>
              <a:t>A tan is just a series of notes played fast over a tala (Tal)</a:t>
            </a:r>
          </a:p>
          <a:p>
            <a:r>
              <a:rPr lang="en-GB" dirty="0"/>
              <a:t>You will be accompanied by a </a:t>
            </a:r>
            <a:r>
              <a:rPr lang="en-GB" dirty="0" err="1"/>
              <a:t>vitual</a:t>
            </a:r>
            <a:r>
              <a:rPr lang="en-GB" dirty="0"/>
              <a:t> </a:t>
            </a:r>
            <a:r>
              <a:rPr lang="en-GB" dirty="0" err="1"/>
              <a:t>tabla</a:t>
            </a:r>
            <a:r>
              <a:rPr lang="en-GB" dirty="0"/>
              <a:t> player</a:t>
            </a:r>
          </a:p>
          <a:p>
            <a:r>
              <a:rPr lang="en-GB" dirty="0"/>
              <a:t>Chose any instrument you want and you might want to play a percussion instrument and follow the </a:t>
            </a:r>
            <a:r>
              <a:rPr lang="en-GB" dirty="0" err="1"/>
              <a:t>tabla</a:t>
            </a:r>
            <a:endParaRPr lang="en-GB" dirty="0"/>
          </a:p>
          <a:p>
            <a:r>
              <a:rPr lang="en-GB" dirty="0"/>
              <a:t>We are going to use raga Bhupali for this performance</a:t>
            </a:r>
          </a:p>
        </p:txBody>
      </p:sp>
    </p:spTree>
    <p:extLst>
      <p:ext uri="{BB962C8B-B14F-4D97-AF65-F5344CB8AC3E}">
        <p14:creationId xmlns:p14="http://schemas.microsoft.com/office/powerpoint/2010/main" val="33512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BB81-7F0E-4EF2-B141-01C7D67580E7}"/>
              </a:ext>
            </a:extLst>
          </p:cNvPr>
          <p:cNvSpPr>
            <a:spLocks noGrp="1"/>
          </p:cNvSpPr>
          <p:nvPr>
            <p:ph type="title"/>
          </p:nvPr>
        </p:nvSpPr>
        <p:spPr/>
        <p:txBody>
          <a:bodyPr/>
          <a:lstStyle/>
          <a:p>
            <a:pPr algn="ctr"/>
            <a:r>
              <a:rPr lang="en-GB" dirty="0" err="1"/>
              <a:t>Alap</a:t>
            </a:r>
            <a:endParaRPr lang="en-GB" dirty="0"/>
          </a:p>
        </p:txBody>
      </p:sp>
      <p:sp>
        <p:nvSpPr>
          <p:cNvPr id="3" name="Content Placeholder 2">
            <a:extLst>
              <a:ext uri="{FF2B5EF4-FFF2-40B4-BE49-F238E27FC236}">
                <a16:creationId xmlns:a16="http://schemas.microsoft.com/office/drawing/2014/main" id="{86E56F6B-CB6F-437A-95DF-F173D4D45899}"/>
              </a:ext>
            </a:extLst>
          </p:cNvPr>
          <p:cNvSpPr>
            <a:spLocks noGrp="1"/>
          </p:cNvSpPr>
          <p:nvPr>
            <p:ph idx="1"/>
          </p:nvPr>
        </p:nvSpPr>
        <p:spPr/>
        <p:txBody>
          <a:bodyPr/>
          <a:lstStyle/>
          <a:p>
            <a:pPr marL="0" indent="0">
              <a:buNone/>
            </a:pPr>
            <a:r>
              <a:rPr lang="en-GB" dirty="0"/>
              <a:t>We have looked at </a:t>
            </a:r>
            <a:r>
              <a:rPr lang="en-GB" dirty="0" err="1"/>
              <a:t>alap</a:t>
            </a:r>
            <a:r>
              <a:rPr lang="en-GB" dirty="0"/>
              <a:t> in a previous worksheet and we are now going to revisit it and add it to the beginning of our performance.</a:t>
            </a:r>
          </a:p>
        </p:txBody>
      </p:sp>
    </p:spTree>
    <p:extLst>
      <p:ext uri="{BB962C8B-B14F-4D97-AF65-F5344CB8AC3E}">
        <p14:creationId xmlns:p14="http://schemas.microsoft.com/office/powerpoint/2010/main" val="285951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56DD-404C-4B39-A9E8-B12A2880D9DB}"/>
              </a:ext>
            </a:extLst>
          </p:cNvPr>
          <p:cNvSpPr>
            <a:spLocks noGrp="1"/>
          </p:cNvSpPr>
          <p:nvPr>
            <p:ph type="title"/>
          </p:nvPr>
        </p:nvSpPr>
        <p:spPr/>
        <p:txBody>
          <a:bodyPr/>
          <a:lstStyle/>
          <a:p>
            <a:pPr algn="ctr"/>
            <a:r>
              <a:rPr lang="en-GB" dirty="0"/>
              <a:t>The Gat</a:t>
            </a:r>
          </a:p>
        </p:txBody>
      </p:sp>
      <p:sp>
        <p:nvSpPr>
          <p:cNvPr id="3" name="Content Placeholder 2">
            <a:extLst>
              <a:ext uri="{FF2B5EF4-FFF2-40B4-BE49-F238E27FC236}">
                <a16:creationId xmlns:a16="http://schemas.microsoft.com/office/drawing/2014/main" id="{F91DA808-566D-466A-B8B7-07BA2CDBE4DA}"/>
              </a:ext>
            </a:extLst>
          </p:cNvPr>
          <p:cNvSpPr>
            <a:spLocks noGrp="1"/>
          </p:cNvSpPr>
          <p:nvPr>
            <p:ph idx="1"/>
          </p:nvPr>
        </p:nvSpPr>
        <p:spPr/>
        <p:txBody>
          <a:bodyPr>
            <a:normAutofit lnSpcReduction="10000"/>
          </a:bodyPr>
          <a:lstStyle/>
          <a:p>
            <a:r>
              <a:rPr lang="en-GB" dirty="0"/>
              <a:t>This is the main composition we are going to learn and is in raga Bhupali and in </a:t>
            </a:r>
            <a:r>
              <a:rPr lang="en-GB" dirty="0" err="1"/>
              <a:t>Teental</a:t>
            </a:r>
            <a:r>
              <a:rPr lang="en-GB" dirty="0"/>
              <a:t> (16 beats cycle). There is a video link below too to show you how it should sound and we will play this in the next worksheet.</a:t>
            </a:r>
          </a:p>
          <a:p>
            <a:endParaRPr lang="en-GB" dirty="0"/>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r>
              <a:rPr lang="en-GB" dirty="0">
                <a:hlinkClick r:id="rId2"/>
              </a:rPr>
              <a:t>https://youtu.be/MqcrUyTTLZ4</a:t>
            </a:r>
            <a:endParaRPr lang="en-GB" dirty="0"/>
          </a:p>
          <a:p>
            <a:pPr marL="0" indent="0">
              <a:buNone/>
            </a:pPr>
            <a:endParaRPr lang="en-GB" dirty="0"/>
          </a:p>
        </p:txBody>
      </p:sp>
      <p:pic>
        <p:nvPicPr>
          <p:cNvPr id="5" name="Picture 4" descr="Chart, box and whisker chart&#10;&#10;Description automatically generated">
            <a:extLst>
              <a:ext uri="{FF2B5EF4-FFF2-40B4-BE49-F238E27FC236}">
                <a16:creationId xmlns:a16="http://schemas.microsoft.com/office/drawing/2014/main" id="{AC61180B-AB17-4B41-90DD-FF3DAA794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644" y="3589173"/>
            <a:ext cx="6510000" cy="807000"/>
          </a:xfrm>
          <a:prstGeom prst="rect">
            <a:avLst/>
          </a:prstGeom>
        </p:spPr>
      </p:pic>
    </p:spTree>
    <p:extLst>
      <p:ext uri="{BB962C8B-B14F-4D97-AF65-F5344CB8AC3E}">
        <p14:creationId xmlns:p14="http://schemas.microsoft.com/office/powerpoint/2010/main" val="2088956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6EB3-55C7-4CF3-975D-8A8E8A497A36}"/>
              </a:ext>
            </a:extLst>
          </p:cNvPr>
          <p:cNvSpPr>
            <a:spLocks noGrp="1"/>
          </p:cNvSpPr>
          <p:nvPr>
            <p:ph type="title"/>
          </p:nvPr>
        </p:nvSpPr>
        <p:spPr/>
        <p:txBody>
          <a:bodyPr/>
          <a:lstStyle/>
          <a:p>
            <a:pPr algn="ctr"/>
            <a:r>
              <a:rPr lang="en-GB" dirty="0"/>
              <a:t>The tan</a:t>
            </a:r>
          </a:p>
        </p:txBody>
      </p:sp>
      <p:sp>
        <p:nvSpPr>
          <p:cNvPr id="3" name="Content Placeholder 2">
            <a:extLst>
              <a:ext uri="{FF2B5EF4-FFF2-40B4-BE49-F238E27FC236}">
                <a16:creationId xmlns:a16="http://schemas.microsoft.com/office/drawing/2014/main" id="{97602752-B31D-4D35-81AF-78813C073578}"/>
              </a:ext>
            </a:extLst>
          </p:cNvPr>
          <p:cNvSpPr>
            <a:spLocks noGrp="1"/>
          </p:cNvSpPr>
          <p:nvPr>
            <p:ph idx="1"/>
          </p:nvPr>
        </p:nvSpPr>
        <p:spPr/>
        <p:txBody>
          <a:bodyPr>
            <a:normAutofit lnSpcReduction="10000"/>
          </a:bodyPr>
          <a:lstStyle/>
          <a:p>
            <a:r>
              <a:rPr lang="en-GB" dirty="0"/>
              <a:t>Here is the tan we are going to learn.</a:t>
            </a:r>
          </a:p>
          <a:p>
            <a:endParaRPr lang="en-GB" dirty="0"/>
          </a:p>
          <a:p>
            <a:endParaRPr lang="en-GB" dirty="0"/>
          </a:p>
          <a:p>
            <a:endParaRPr lang="en-GB" dirty="0"/>
          </a:p>
          <a:p>
            <a:r>
              <a:rPr lang="en-GB" dirty="0"/>
              <a:t>A tan is a fast run that is usually improvised but can also be composed. Traditionally you have 4, 8, 16 beat Tans but we are going to look at an 8 beat Tan.</a:t>
            </a:r>
          </a:p>
          <a:p>
            <a:r>
              <a:rPr lang="en-GB" dirty="0"/>
              <a:t>An 8 beat Tan means we need to composed/play 16 notes and start it on beat 9 (the </a:t>
            </a:r>
            <a:r>
              <a:rPr lang="en-GB" dirty="0" err="1"/>
              <a:t>khali</a:t>
            </a:r>
            <a:r>
              <a:rPr lang="en-GB" dirty="0"/>
              <a:t>)</a:t>
            </a:r>
          </a:p>
          <a:p>
            <a:r>
              <a:rPr lang="en-GB" dirty="0"/>
              <a:t>Below is an example</a:t>
            </a:r>
          </a:p>
          <a:p>
            <a:r>
              <a:rPr lang="en-GB" dirty="0">
                <a:hlinkClick r:id="rId2"/>
              </a:rPr>
              <a:t>https://youtu.be/9aoTmp914fw</a:t>
            </a:r>
            <a:endParaRPr lang="en-GB" dirty="0"/>
          </a:p>
        </p:txBody>
      </p:sp>
      <p:pic>
        <p:nvPicPr>
          <p:cNvPr id="5" name="Picture 4" descr="Box and whisker chart&#10;&#10;Description automatically generated with medium confidence">
            <a:extLst>
              <a:ext uri="{FF2B5EF4-FFF2-40B4-BE49-F238E27FC236}">
                <a16:creationId xmlns:a16="http://schemas.microsoft.com/office/drawing/2014/main" id="{56209A4F-F35D-4923-B1C9-454C86078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704" y="2737402"/>
            <a:ext cx="6510000" cy="807000"/>
          </a:xfrm>
          <a:prstGeom prst="rect">
            <a:avLst/>
          </a:prstGeom>
        </p:spPr>
      </p:pic>
    </p:spTree>
    <p:extLst>
      <p:ext uri="{BB962C8B-B14F-4D97-AF65-F5344CB8AC3E}">
        <p14:creationId xmlns:p14="http://schemas.microsoft.com/office/powerpoint/2010/main" val="1480749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1E53-FFA6-4FB1-A9AE-F14CF329A453}"/>
              </a:ext>
            </a:extLst>
          </p:cNvPr>
          <p:cNvSpPr>
            <a:spLocks noGrp="1"/>
          </p:cNvSpPr>
          <p:nvPr>
            <p:ph type="title"/>
          </p:nvPr>
        </p:nvSpPr>
        <p:spPr/>
        <p:txBody>
          <a:bodyPr/>
          <a:lstStyle/>
          <a:p>
            <a:pPr algn="ctr"/>
            <a:r>
              <a:rPr lang="en-GB" dirty="0"/>
              <a:t>The </a:t>
            </a:r>
            <a:r>
              <a:rPr lang="en-GB" dirty="0" err="1"/>
              <a:t>Tihai</a:t>
            </a:r>
            <a:endParaRPr lang="en-GB" dirty="0"/>
          </a:p>
        </p:txBody>
      </p:sp>
      <p:sp>
        <p:nvSpPr>
          <p:cNvPr id="3" name="Content Placeholder 2">
            <a:extLst>
              <a:ext uri="{FF2B5EF4-FFF2-40B4-BE49-F238E27FC236}">
                <a16:creationId xmlns:a16="http://schemas.microsoft.com/office/drawing/2014/main" id="{AE531C5A-7E00-4076-B15D-D62F35346EA8}"/>
              </a:ext>
            </a:extLst>
          </p:cNvPr>
          <p:cNvSpPr>
            <a:spLocks noGrp="1"/>
          </p:cNvSpPr>
          <p:nvPr>
            <p:ph idx="1"/>
          </p:nvPr>
        </p:nvSpPr>
        <p:spPr/>
        <p:txBody>
          <a:bodyPr/>
          <a:lstStyle/>
          <a:p>
            <a:r>
              <a:rPr lang="en-GB" dirty="0"/>
              <a:t>This is the same we learnt previously but this time it will end our performance and the </a:t>
            </a:r>
            <a:r>
              <a:rPr lang="en-GB" dirty="0" err="1"/>
              <a:t>tabla</a:t>
            </a:r>
            <a:r>
              <a:rPr lang="en-GB" dirty="0"/>
              <a:t> will play it with you. </a:t>
            </a:r>
          </a:p>
          <a:p>
            <a:r>
              <a:rPr lang="en-GB" dirty="0">
                <a:hlinkClick r:id="rId2"/>
              </a:rPr>
              <a:t>https://youtu.be/h19X3Ywltb0</a:t>
            </a:r>
            <a:endParaRPr lang="en-GB" dirty="0"/>
          </a:p>
        </p:txBody>
      </p:sp>
    </p:spTree>
    <p:extLst>
      <p:ext uri="{BB962C8B-B14F-4D97-AF65-F5344CB8AC3E}">
        <p14:creationId xmlns:p14="http://schemas.microsoft.com/office/powerpoint/2010/main" val="271086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3A80-BECC-488F-B2AE-2D9344ACFE2B}"/>
              </a:ext>
            </a:extLst>
          </p:cNvPr>
          <p:cNvSpPr>
            <a:spLocks noGrp="1"/>
          </p:cNvSpPr>
          <p:nvPr>
            <p:ph type="title"/>
          </p:nvPr>
        </p:nvSpPr>
        <p:spPr/>
        <p:txBody>
          <a:bodyPr/>
          <a:lstStyle/>
          <a:p>
            <a:r>
              <a:rPr lang="en-GB" sz="1800" dirty="0"/>
              <a:t>North Indian music is from the redline upwards and the music below this line is known as Carnatic music which is very different from North Indian music.</a:t>
            </a:r>
          </a:p>
        </p:txBody>
      </p:sp>
      <p:pic>
        <p:nvPicPr>
          <p:cNvPr id="4" name="Picture 3" descr="Map&#10;&#10;Description automatically generated">
            <a:extLst>
              <a:ext uri="{FF2B5EF4-FFF2-40B4-BE49-F238E27FC236}">
                <a16:creationId xmlns:a16="http://schemas.microsoft.com/office/drawing/2014/main" id="{FDE60DBA-0EC5-441B-860F-04126C4099DD}"/>
              </a:ext>
            </a:extLst>
          </p:cNvPr>
          <p:cNvPicPr>
            <a:picLocks noChangeAspect="1"/>
          </p:cNvPicPr>
          <p:nvPr/>
        </p:nvPicPr>
        <p:blipFill rotWithShape="1">
          <a:blip r:embed="rId2">
            <a:extLst>
              <a:ext uri="{28A0092B-C50C-407E-A947-70E740481C1C}">
                <a14:useLocalDpi xmlns:a14="http://schemas.microsoft.com/office/drawing/2010/main" val="0"/>
              </a:ext>
            </a:extLst>
          </a:blip>
          <a:srcRect l="49932" t="3511" r="-1" b="-1"/>
          <a:stretch/>
        </p:blipFill>
        <p:spPr>
          <a:xfrm>
            <a:off x="3002070" y="1811411"/>
            <a:ext cx="5490575" cy="5046589"/>
          </a:xfrm>
          <a:prstGeom prst="rect">
            <a:avLst/>
          </a:prstGeom>
          <a:ln>
            <a:noFill/>
          </a:ln>
          <a:effectLst>
            <a:softEdge rad="112500"/>
          </a:effectLst>
        </p:spPr>
      </p:pic>
      <p:cxnSp>
        <p:nvCxnSpPr>
          <p:cNvPr id="6" name="Straight Connector 5">
            <a:extLst>
              <a:ext uri="{FF2B5EF4-FFF2-40B4-BE49-F238E27FC236}">
                <a16:creationId xmlns:a16="http://schemas.microsoft.com/office/drawing/2014/main" id="{385632C0-860E-4D03-B1FB-781B79640300}"/>
              </a:ext>
            </a:extLst>
          </p:cNvPr>
          <p:cNvCxnSpPr/>
          <p:nvPr/>
        </p:nvCxnSpPr>
        <p:spPr>
          <a:xfrm>
            <a:off x="2741110" y="5010411"/>
            <a:ext cx="601249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32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5730-5D12-463E-87ED-915DA21EF496}"/>
              </a:ext>
            </a:extLst>
          </p:cNvPr>
          <p:cNvSpPr>
            <a:spLocks noGrp="1"/>
          </p:cNvSpPr>
          <p:nvPr>
            <p:ph type="title"/>
          </p:nvPr>
        </p:nvSpPr>
        <p:spPr/>
        <p:txBody>
          <a:bodyPr/>
          <a:lstStyle/>
          <a:p>
            <a:pPr algn="ctr"/>
            <a:r>
              <a:rPr lang="en-GB" dirty="0"/>
              <a:t>Final worksheet</a:t>
            </a:r>
          </a:p>
        </p:txBody>
      </p:sp>
      <p:sp>
        <p:nvSpPr>
          <p:cNvPr id="3" name="Content Placeholder 2">
            <a:extLst>
              <a:ext uri="{FF2B5EF4-FFF2-40B4-BE49-F238E27FC236}">
                <a16:creationId xmlns:a16="http://schemas.microsoft.com/office/drawing/2014/main" id="{DFDCA9A4-EC7A-460F-9F6B-1ACD304EF870}"/>
              </a:ext>
            </a:extLst>
          </p:cNvPr>
          <p:cNvSpPr>
            <a:spLocks noGrp="1"/>
          </p:cNvSpPr>
          <p:nvPr>
            <p:ph idx="1"/>
          </p:nvPr>
        </p:nvSpPr>
        <p:spPr/>
        <p:txBody>
          <a:bodyPr/>
          <a:lstStyle/>
          <a:p>
            <a:r>
              <a:rPr lang="en-GB" dirty="0"/>
              <a:t>Follow the final worksheet and share your work with the class</a:t>
            </a:r>
          </a:p>
          <a:p>
            <a:r>
              <a:rPr lang="en-GB" dirty="0"/>
              <a:t>If you can please record some of your work to add to the Raga Music website.</a:t>
            </a:r>
          </a:p>
          <a:p>
            <a:r>
              <a:rPr lang="en-GB" dirty="0"/>
              <a:t>Here is your virtual </a:t>
            </a:r>
            <a:r>
              <a:rPr lang="en-GB" dirty="0" err="1"/>
              <a:t>tabla</a:t>
            </a:r>
            <a:r>
              <a:rPr lang="en-GB" dirty="0"/>
              <a:t> player for your performances</a:t>
            </a:r>
          </a:p>
          <a:p>
            <a:r>
              <a:rPr lang="en-GB" dirty="0">
                <a:hlinkClick r:id="rId2"/>
              </a:rPr>
              <a:t>https://youtu.be/AJdObhWXt54</a:t>
            </a:r>
            <a:endParaRPr lang="en-GB" dirty="0"/>
          </a:p>
        </p:txBody>
      </p:sp>
    </p:spTree>
    <p:extLst>
      <p:ext uri="{BB962C8B-B14F-4D97-AF65-F5344CB8AC3E}">
        <p14:creationId xmlns:p14="http://schemas.microsoft.com/office/powerpoint/2010/main" val="306120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B594-FDFD-46F2-A25F-8CCE65C4A7AD}"/>
              </a:ext>
            </a:extLst>
          </p:cNvPr>
          <p:cNvSpPr>
            <a:spLocks noGrp="1"/>
          </p:cNvSpPr>
          <p:nvPr>
            <p:ph type="title"/>
          </p:nvPr>
        </p:nvSpPr>
        <p:spPr/>
        <p:txBody>
          <a:bodyPr/>
          <a:lstStyle/>
          <a:p>
            <a:r>
              <a:rPr lang="en-GB" sz="1600" dirty="0"/>
              <a:t>North Indian music is very old with it first being documented over 3000 years ago but as we know is today it started to emerge around 900 years ago. By 1500AD the Mughal empire which originated in Persia invaded North India but was stopped from travelling further south by the Vijayanagar empire and this is why there is a difference in North and South Indian music.</a:t>
            </a:r>
          </a:p>
        </p:txBody>
      </p:sp>
      <p:pic>
        <p:nvPicPr>
          <p:cNvPr id="4" name="Picture 3" descr="Shape&#10;&#10;Description automatically generated with medium confidence">
            <a:extLst>
              <a:ext uri="{FF2B5EF4-FFF2-40B4-BE49-F238E27FC236}">
                <a16:creationId xmlns:a16="http://schemas.microsoft.com/office/drawing/2014/main" id="{F3CCFB09-697B-46C6-862A-563626F24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08" y="2234825"/>
            <a:ext cx="5378053" cy="4170457"/>
          </a:xfrm>
          <a:prstGeom prst="rect">
            <a:avLst/>
          </a:prstGeom>
        </p:spPr>
      </p:pic>
      <p:sp>
        <p:nvSpPr>
          <p:cNvPr id="5" name="Arrow: Right 4">
            <a:extLst>
              <a:ext uri="{FF2B5EF4-FFF2-40B4-BE49-F238E27FC236}">
                <a16:creationId xmlns:a16="http://schemas.microsoft.com/office/drawing/2014/main" id="{ADB678F2-0C47-4D2B-8C7A-3A6A543554A5}"/>
              </a:ext>
            </a:extLst>
          </p:cNvPr>
          <p:cNvSpPr/>
          <p:nvPr/>
        </p:nvSpPr>
        <p:spPr>
          <a:xfrm rot="1878635">
            <a:off x="2734160" y="2896723"/>
            <a:ext cx="1565970" cy="613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319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9C46-C504-42D3-AE4A-0B07234B8EA9}"/>
              </a:ext>
            </a:extLst>
          </p:cNvPr>
          <p:cNvSpPr>
            <a:spLocks noGrp="1"/>
          </p:cNvSpPr>
          <p:nvPr>
            <p:ph type="title"/>
          </p:nvPr>
        </p:nvSpPr>
        <p:spPr/>
        <p:txBody>
          <a:bodyPr/>
          <a:lstStyle/>
          <a:p>
            <a:pPr algn="ctr"/>
            <a:r>
              <a:rPr lang="en-GB" sz="6000" dirty="0">
                <a:solidFill>
                  <a:srgbClr val="FF0000"/>
                </a:solidFill>
                <a:latin typeface="Bernard MT Condensed" panose="02050806060905020404" pitchFamily="18" charset="0"/>
              </a:rPr>
              <a:t>North Indian Instruments</a:t>
            </a:r>
          </a:p>
        </p:txBody>
      </p:sp>
      <p:pic>
        <p:nvPicPr>
          <p:cNvPr id="4" name="Picture 3" descr="A picture containing several&#10;&#10;Description automatically generated">
            <a:extLst>
              <a:ext uri="{FF2B5EF4-FFF2-40B4-BE49-F238E27FC236}">
                <a16:creationId xmlns:a16="http://schemas.microsoft.com/office/drawing/2014/main" id="{9FB713CD-D27F-44F8-9831-31DDECC1782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343201" y="2086209"/>
            <a:ext cx="6362387" cy="4771791"/>
          </a:xfrm>
          <a:prstGeom prst="rect">
            <a:avLst/>
          </a:prstGeom>
          <a:ln>
            <a:noFill/>
          </a:ln>
          <a:effectLst>
            <a:softEdge rad="112500"/>
          </a:effectLst>
        </p:spPr>
      </p:pic>
    </p:spTree>
    <p:extLst>
      <p:ext uri="{BB962C8B-B14F-4D97-AF65-F5344CB8AC3E}">
        <p14:creationId xmlns:p14="http://schemas.microsoft.com/office/powerpoint/2010/main" val="2509536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B668-1378-4EFC-AE1B-4B402D84D879}"/>
              </a:ext>
            </a:extLst>
          </p:cNvPr>
          <p:cNvSpPr>
            <a:spLocks noGrp="1"/>
          </p:cNvSpPr>
          <p:nvPr>
            <p:ph type="title"/>
          </p:nvPr>
        </p:nvSpPr>
        <p:spPr/>
        <p:txBody>
          <a:bodyPr/>
          <a:lstStyle/>
          <a:p>
            <a:pPr algn="ctr"/>
            <a:r>
              <a:rPr lang="en-GB" dirty="0"/>
              <a:t>Sitar</a:t>
            </a:r>
            <a:br>
              <a:rPr lang="en-GB" dirty="0"/>
            </a:br>
            <a:r>
              <a:rPr lang="en-GB" sz="1600" dirty="0"/>
              <a:t>Short video on the sitar</a:t>
            </a:r>
            <a:br>
              <a:rPr lang="en-GB" sz="1600" dirty="0"/>
            </a:br>
            <a:r>
              <a:rPr lang="en-GB" sz="1600" dirty="0">
                <a:hlinkClick r:id="rId4"/>
              </a:rPr>
              <a:t>https://youtu.be/ppQ00OOVBzk</a:t>
            </a:r>
            <a:endParaRPr lang="en-GB" dirty="0"/>
          </a:p>
        </p:txBody>
      </p:sp>
      <p:pic>
        <p:nvPicPr>
          <p:cNvPr id="4" name="Picture 3" descr="A person playing a guitar&#10;&#10;Description automatically generated with medium confidence">
            <a:extLst>
              <a:ext uri="{FF2B5EF4-FFF2-40B4-BE49-F238E27FC236}">
                <a16:creationId xmlns:a16="http://schemas.microsoft.com/office/drawing/2014/main" id="{0C4C7F56-0CE0-4766-82AE-4CE193D64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877" y="2279737"/>
            <a:ext cx="5750719" cy="3839227"/>
          </a:xfrm>
          <a:prstGeom prst="rect">
            <a:avLst/>
          </a:prstGeom>
          <a:ln>
            <a:noFill/>
          </a:ln>
          <a:effectLst>
            <a:softEdge rad="112500"/>
          </a:effectLst>
        </p:spPr>
      </p:pic>
      <p:pic>
        <p:nvPicPr>
          <p:cNvPr id="6" name="Ragamalika Bharavi ex">
            <a:hlinkClick r:id="" action="ppaction://media"/>
            <a:extLst>
              <a:ext uri="{FF2B5EF4-FFF2-40B4-BE49-F238E27FC236}">
                <a16:creationId xmlns:a16="http://schemas.microsoft.com/office/drawing/2014/main" id="{BE3F586E-9E47-4280-A974-248303838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0444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B668-1378-4EFC-AE1B-4B402D84D879}"/>
              </a:ext>
            </a:extLst>
          </p:cNvPr>
          <p:cNvSpPr>
            <a:spLocks noGrp="1"/>
          </p:cNvSpPr>
          <p:nvPr>
            <p:ph type="title"/>
          </p:nvPr>
        </p:nvSpPr>
        <p:spPr/>
        <p:txBody>
          <a:bodyPr/>
          <a:lstStyle/>
          <a:p>
            <a:pPr algn="ctr"/>
            <a:r>
              <a:rPr lang="en-GB" dirty="0" err="1"/>
              <a:t>Tabla</a:t>
            </a:r>
            <a:br>
              <a:rPr lang="en-GB" dirty="0"/>
            </a:br>
            <a:r>
              <a:rPr lang="en-GB" sz="1600" dirty="0"/>
              <a:t>Short video on the </a:t>
            </a:r>
            <a:r>
              <a:rPr lang="en-GB" sz="1600" dirty="0" err="1"/>
              <a:t>tabla</a:t>
            </a:r>
            <a:br>
              <a:rPr lang="en-GB" sz="1600" dirty="0"/>
            </a:br>
            <a:r>
              <a:rPr lang="en-GB" sz="1600" dirty="0">
                <a:hlinkClick r:id="rId2"/>
              </a:rPr>
              <a:t>https://youtu.be/JvzXR9EEfgA</a:t>
            </a:r>
            <a:endParaRPr lang="en-GB" dirty="0"/>
          </a:p>
        </p:txBody>
      </p:sp>
      <p:pic>
        <p:nvPicPr>
          <p:cNvPr id="5" name="Picture 4" descr="A picture containing person, blue, potter's wheel&#10;&#10;Description automatically generated">
            <a:extLst>
              <a:ext uri="{FF2B5EF4-FFF2-40B4-BE49-F238E27FC236}">
                <a16:creationId xmlns:a16="http://schemas.microsoft.com/office/drawing/2014/main" id="{1C6ED07C-85D1-4156-A525-FC0DB0D01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711" y="1853248"/>
            <a:ext cx="3265521" cy="4898281"/>
          </a:xfrm>
          <a:prstGeom prst="rect">
            <a:avLst/>
          </a:prstGeom>
          <a:ln>
            <a:noFill/>
          </a:ln>
          <a:effectLst>
            <a:softEdge rad="112500"/>
          </a:effectLst>
        </p:spPr>
      </p:pic>
    </p:spTree>
    <p:extLst>
      <p:ext uri="{BB962C8B-B14F-4D97-AF65-F5344CB8AC3E}">
        <p14:creationId xmlns:p14="http://schemas.microsoft.com/office/powerpoint/2010/main" val="361260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6A9F-084D-41FD-BD42-A4637E876168}"/>
              </a:ext>
            </a:extLst>
          </p:cNvPr>
          <p:cNvSpPr>
            <a:spLocks noGrp="1"/>
          </p:cNvSpPr>
          <p:nvPr>
            <p:ph type="title"/>
          </p:nvPr>
        </p:nvSpPr>
        <p:spPr/>
        <p:txBody>
          <a:bodyPr/>
          <a:lstStyle/>
          <a:p>
            <a:r>
              <a:rPr lang="en-GB" dirty="0"/>
              <a:t>Other Indian instruments</a:t>
            </a:r>
          </a:p>
        </p:txBody>
      </p:sp>
      <p:sp>
        <p:nvSpPr>
          <p:cNvPr id="3" name="Text Placeholder 2">
            <a:extLst>
              <a:ext uri="{FF2B5EF4-FFF2-40B4-BE49-F238E27FC236}">
                <a16:creationId xmlns:a16="http://schemas.microsoft.com/office/drawing/2014/main" id="{D7F6840F-E37A-4491-B309-67E223D96B15}"/>
              </a:ext>
            </a:extLst>
          </p:cNvPr>
          <p:cNvSpPr>
            <a:spLocks noGrp="1"/>
          </p:cNvSpPr>
          <p:nvPr>
            <p:ph type="body" idx="1"/>
          </p:nvPr>
        </p:nvSpPr>
        <p:spPr/>
        <p:txBody>
          <a:bodyPr/>
          <a:lstStyle/>
          <a:p>
            <a:r>
              <a:rPr lang="en-GB" dirty="0"/>
              <a:t>Bansuri</a:t>
            </a:r>
          </a:p>
        </p:txBody>
      </p:sp>
      <p:sp>
        <p:nvSpPr>
          <p:cNvPr id="4" name="Text Placeholder 3">
            <a:extLst>
              <a:ext uri="{FF2B5EF4-FFF2-40B4-BE49-F238E27FC236}">
                <a16:creationId xmlns:a16="http://schemas.microsoft.com/office/drawing/2014/main" id="{FA6835FE-204D-41AD-8831-387E73F9292F}"/>
              </a:ext>
            </a:extLst>
          </p:cNvPr>
          <p:cNvSpPr>
            <a:spLocks noGrp="1"/>
          </p:cNvSpPr>
          <p:nvPr>
            <p:ph type="body" sz="half" idx="15"/>
          </p:nvPr>
        </p:nvSpPr>
        <p:spPr/>
        <p:txBody>
          <a:bodyPr/>
          <a:lstStyle/>
          <a:p>
            <a:r>
              <a:rPr lang="en-GB" dirty="0">
                <a:hlinkClick r:id="rId2"/>
              </a:rPr>
              <a:t>https://youtu.be/mnDVSvBFbwE</a:t>
            </a:r>
            <a:endParaRPr lang="en-GB" dirty="0"/>
          </a:p>
          <a:p>
            <a:r>
              <a:rPr lang="en-GB" dirty="0"/>
              <a:t>Above is a short video on the bansuri</a:t>
            </a:r>
          </a:p>
        </p:txBody>
      </p:sp>
      <p:sp>
        <p:nvSpPr>
          <p:cNvPr id="5" name="Text Placeholder 4">
            <a:extLst>
              <a:ext uri="{FF2B5EF4-FFF2-40B4-BE49-F238E27FC236}">
                <a16:creationId xmlns:a16="http://schemas.microsoft.com/office/drawing/2014/main" id="{2791EA8E-58E0-4D02-A03C-2FCBB6E82378}"/>
              </a:ext>
            </a:extLst>
          </p:cNvPr>
          <p:cNvSpPr>
            <a:spLocks noGrp="1"/>
          </p:cNvSpPr>
          <p:nvPr>
            <p:ph type="body" sz="quarter" idx="3"/>
          </p:nvPr>
        </p:nvSpPr>
        <p:spPr/>
        <p:txBody>
          <a:bodyPr/>
          <a:lstStyle/>
          <a:p>
            <a:r>
              <a:rPr lang="en-GB" dirty="0"/>
              <a:t>Sarod</a:t>
            </a:r>
          </a:p>
        </p:txBody>
      </p:sp>
      <p:sp>
        <p:nvSpPr>
          <p:cNvPr id="6" name="Text Placeholder 5">
            <a:extLst>
              <a:ext uri="{FF2B5EF4-FFF2-40B4-BE49-F238E27FC236}">
                <a16:creationId xmlns:a16="http://schemas.microsoft.com/office/drawing/2014/main" id="{305B6FC8-03A9-4753-BAAA-12DF435176E5}"/>
              </a:ext>
            </a:extLst>
          </p:cNvPr>
          <p:cNvSpPr>
            <a:spLocks noGrp="1"/>
          </p:cNvSpPr>
          <p:nvPr>
            <p:ph type="body" sz="half" idx="16"/>
          </p:nvPr>
        </p:nvSpPr>
        <p:spPr/>
        <p:txBody>
          <a:bodyPr/>
          <a:lstStyle/>
          <a:p>
            <a:r>
              <a:rPr lang="en-GB" dirty="0"/>
              <a:t>The sarod is played, and looks more like a guitar. Just like the sitar is has around 20 strings and has a stainless steel fretboard which is played using your nails.</a:t>
            </a:r>
          </a:p>
          <a:p>
            <a:r>
              <a:rPr lang="en-GB" dirty="0"/>
              <a:t>You will see an example of the sarod being played later on in this power point.</a:t>
            </a:r>
          </a:p>
        </p:txBody>
      </p:sp>
      <p:sp>
        <p:nvSpPr>
          <p:cNvPr id="7" name="Text Placeholder 6">
            <a:extLst>
              <a:ext uri="{FF2B5EF4-FFF2-40B4-BE49-F238E27FC236}">
                <a16:creationId xmlns:a16="http://schemas.microsoft.com/office/drawing/2014/main" id="{19EA9072-2D3B-4462-9A98-F3365BCB928D}"/>
              </a:ext>
            </a:extLst>
          </p:cNvPr>
          <p:cNvSpPr>
            <a:spLocks noGrp="1"/>
          </p:cNvSpPr>
          <p:nvPr>
            <p:ph type="body" sz="quarter" idx="13"/>
          </p:nvPr>
        </p:nvSpPr>
        <p:spPr/>
        <p:txBody>
          <a:bodyPr/>
          <a:lstStyle/>
          <a:p>
            <a:r>
              <a:rPr lang="en-GB" dirty="0"/>
              <a:t>Sarangi</a:t>
            </a:r>
          </a:p>
        </p:txBody>
      </p:sp>
      <p:sp>
        <p:nvSpPr>
          <p:cNvPr id="8" name="Text Placeholder 7">
            <a:extLst>
              <a:ext uri="{FF2B5EF4-FFF2-40B4-BE49-F238E27FC236}">
                <a16:creationId xmlns:a16="http://schemas.microsoft.com/office/drawing/2014/main" id="{31D0131B-1D0A-4FBC-BECC-D7BD88140CF2}"/>
              </a:ext>
            </a:extLst>
          </p:cNvPr>
          <p:cNvSpPr>
            <a:spLocks noGrp="1"/>
          </p:cNvSpPr>
          <p:nvPr>
            <p:ph type="body" sz="half" idx="17"/>
          </p:nvPr>
        </p:nvSpPr>
        <p:spPr/>
        <p:txBody>
          <a:bodyPr/>
          <a:lstStyle/>
          <a:p>
            <a:r>
              <a:rPr lang="en-GB" dirty="0"/>
              <a:t>The sarangi is a bowed instrument which is played almost like a cello. It has around 35 strings, some made of gut. It is played my gliding your finger up and down the string.</a:t>
            </a:r>
          </a:p>
          <a:p>
            <a:r>
              <a:rPr lang="en-GB" dirty="0"/>
              <a:t>You will see an example of the sarangi being played later on in this power point.</a:t>
            </a:r>
          </a:p>
          <a:p>
            <a:endParaRPr lang="en-GB" dirty="0"/>
          </a:p>
        </p:txBody>
      </p:sp>
    </p:spTree>
    <p:extLst>
      <p:ext uri="{BB962C8B-B14F-4D97-AF65-F5344CB8AC3E}">
        <p14:creationId xmlns:p14="http://schemas.microsoft.com/office/powerpoint/2010/main" val="384398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1AC1-054F-499F-9350-2BAF2ED7CF2E}"/>
              </a:ext>
            </a:extLst>
          </p:cNvPr>
          <p:cNvSpPr>
            <a:spLocks noGrp="1"/>
          </p:cNvSpPr>
          <p:nvPr>
            <p:ph type="title"/>
          </p:nvPr>
        </p:nvSpPr>
        <p:spPr>
          <a:xfrm>
            <a:off x="1154955" y="457200"/>
            <a:ext cx="8825659" cy="1981200"/>
          </a:xfrm>
        </p:spPr>
        <p:txBody>
          <a:bodyPr/>
          <a:lstStyle/>
          <a:p>
            <a:pPr algn="ctr"/>
            <a:r>
              <a:rPr lang="en-GB" dirty="0"/>
              <a:t>Raga</a:t>
            </a:r>
          </a:p>
        </p:txBody>
      </p:sp>
      <p:sp>
        <p:nvSpPr>
          <p:cNvPr id="3" name="Text Placeholder 2">
            <a:extLst>
              <a:ext uri="{FF2B5EF4-FFF2-40B4-BE49-F238E27FC236}">
                <a16:creationId xmlns:a16="http://schemas.microsoft.com/office/drawing/2014/main" id="{3CC97F04-2EC1-431B-82C7-7A29FB63252A}"/>
              </a:ext>
            </a:extLst>
          </p:cNvPr>
          <p:cNvSpPr>
            <a:spLocks noGrp="1"/>
          </p:cNvSpPr>
          <p:nvPr>
            <p:ph type="body" sz="half" idx="2"/>
          </p:nvPr>
        </p:nvSpPr>
        <p:spPr>
          <a:xfrm>
            <a:off x="2111880" y="1590805"/>
            <a:ext cx="6911808" cy="1981200"/>
          </a:xfrm>
        </p:spPr>
        <p:txBody>
          <a:bodyPr/>
          <a:lstStyle/>
          <a:p>
            <a:r>
              <a:rPr lang="en-GB" dirty="0"/>
              <a:t>A raga is like a scale, a series of notes that go up and down, have a look at the notes of a keyboard and take the note C as your main note. This main note is called the tonic in western music and Sa in Indian music, will be the basis for our raga.</a:t>
            </a:r>
          </a:p>
        </p:txBody>
      </p:sp>
      <p:pic>
        <p:nvPicPr>
          <p:cNvPr id="5" name="Picture 4" descr="A picture containing text, music&#10;&#10;Description automatically generated">
            <a:extLst>
              <a:ext uri="{FF2B5EF4-FFF2-40B4-BE49-F238E27FC236}">
                <a16:creationId xmlns:a16="http://schemas.microsoft.com/office/drawing/2014/main" id="{B520E8B7-4F1D-4B7B-AE93-691D69C33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590" y="3317832"/>
            <a:ext cx="4572000" cy="3429000"/>
          </a:xfrm>
          <a:prstGeom prst="rect">
            <a:avLst/>
          </a:prstGeom>
        </p:spPr>
      </p:pic>
      <p:sp>
        <p:nvSpPr>
          <p:cNvPr id="7" name="Arrow: Down 6">
            <a:extLst>
              <a:ext uri="{FF2B5EF4-FFF2-40B4-BE49-F238E27FC236}">
                <a16:creationId xmlns:a16="http://schemas.microsoft.com/office/drawing/2014/main" id="{CA54779E-797C-46E7-9147-C4B6F3432D69}"/>
              </a:ext>
            </a:extLst>
          </p:cNvPr>
          <p:cNvSpPr/>
          <p:nvPr/>
        </p:nvSpPr>
        <p:spPr>
          <a:xfrm>
            <a:off x="3632548" y="5032332"/>
            <a:ext cx="175364" cy="55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190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37998</TotalTime>
  <Words>2357</Words>
  <Application>Microsoft Office PowerPoint</Application>
  <PresentationFormat>Widescreen</PresentationFormat>
  <Paragraphs>188</Paragraphs>
  <Slides>30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Bernard MT Condensed</vt:lpstr>
      <vt:lpstr>Century Gothic</vt:lpstr>
      <vt:lpstr>Wingdings 3</vt:lpstr>
      <vt:lpstr>Ion</vt:lpstr>
      <vt:lpstr>Indian Music</vt:lpstr>
      <vt:lpstr>India is a large country with many different languages and communities within it, the music we are going to look at is from North India, Pakistan &amp; Bangladesh. The borders of these countries are relatively new and they have been joined or part of the same empire/state in the past.</vt:lpstr>
      <vt:lpstr>North Indian music is from the redline upwards and the music below this line is known as Carnatic music which is very different from North Indian music.</vt:lpstr>
      <vt:lpstr>North Indian music is very old with it first being documented over 3000 years ago but as we know is today it started to emerge around 900 years ago. By 1500AD the Mughal empire which originated in Persia invaded North India but was stopped from travelling further south by the Vijayanagar empire and this is why there is a difference in North and South Indian music.</vt:lpstr>
      <vt:lpstr>North Indian Instruments</vt:lpstr>
      <vt:lpstr>Sitar Short video on the sitar https://youtu.be/ppQ00OOVBzk</vt:lpstr>
      <vt:lpstr>Tabla Short video on the tabla https://youtu.be/JvzXR9EEfgA</vt:lpstr>
      <vt:lpstr>Other Indian instruments</vt:lpstr>
      <vt:lpstr>Raga</vt:lpstr>
      <vt:lpstr>The notes</vt:lpstr>
      <vt:lpstr>Ukulele Tuning</vt:lpstr>
      <vt:lpstr>The extra notes</vt:lpstr>
      <vt:lpstr>How ragas are created</vt:lpstr>
      <vt:lpstr>More Details on Raga   </vt:lpstr>
      <vt:lpstr>More details on raga   </vt:lpstr>
      <vt:lpstr>Structure</vt:lpstr>
      <vt:lpstr>Drone</vt:lpstr>
      <vt:lpstr>Raga Bhupali</vt:lpstr>
      <vt:lpstr>Worksheet One</vt:lpstr>
      <vt:lpstr>Tala</vt:lpstr>
      <vt:lpstr>Tala</vt:lpstr>
      <vt:lpstr>Tala</vt:lpstr>
      <vt:lpstr>Tihai</vt:lpstr>
      <vt:lpstr>Worksheet Two &amp; Three</vt:lpstr>
      <vt:lpstr>Putting it all together</vt:lpstr>
      <vt:lpstr>Alap</vt:lpstr>
      <vt:lpstr>The Gat</vt:lpstr>
      <vt:lpstr>The tan</vt:lpstr>
      <vt:lpstr>The Tihai</vt:lpstr>
      <vt:lpstr>Final worksheet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Music</dc:title>
  <dc:creator>Jonathan Mayer</dc:creator>
  <cp:lastModifiedBy>Jonathan Mayer</cp:lastModifiedBy>
  <cp:revision>62</cp:revision>
  <dcterms:created xsi:type="dcterms:W3CDTF">2021-03-22T13:56:58Z</dcterms:created>
  <dcterms:modified xsi:type="dcterms:W3CDTF">2021-09-30T15:34:34Z</dcterms:modified>
</cp:coreProperties>
</file>